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87" r:id="rId8"/>
    <p:sldId id="260" r:id="rId9"/>
    <p:sldId id="290" r:id="rId10"/>
    <p:sldId id="261" r:id="rId11"/>
    <p:sldId id="275" r:id="rId12"/>
    <p:sldId id="276" r:id="rId13"/>
    <p:sldId id="277" r:id="rId14"/>
    <p:sldId id="278" r:id="rId15"/>
    <p:sldId id="313" r:id="rId16"/>
    <p:sldId id="327" r:id="rId17"/>
    <p:sldId id="280" r:id="rId18"/>
    <p:sldId id="263" r:id="rId19"/>
    <p:sldId id="264" r:id="rId20"/>
    <p:sldId id="265" r:id="rId21"/>
    <p:sldId id="266" r:id="rId22"/>
    <p:sldId id="291" r:id="rId23"/>
    <p:sldId id="289" r:id="rId24"/>
    <p:sldId id="269" r:id="rId25"/>
    <p:sldId id="270" r:id="rId26"/>
    <p:sldId id="271" r:id="rId27"/>
    <p:sldId id="272" r:id="rId28"/>
    <p:sldId id="297" r:id="rId29"/>
    <p:sldId id="292" r:id="rId30"/>
    <p:sldId id="295" r:id="rId31"/>
    <p:sldId id="294" r:id="rId32"/>
    <p:sldId id="293" r:id="rId33"/>
    <p:sldId id="296" r:id="rId34"/>
    <p:sldId id="298" r:id="rId35"/>
    <p:sldId id="344" r:id="rId36"/>
    <p:sldId id="316" r:id="rId37"/>
    <p:sldId id="337" r:id="rId38"/>
    <p:sldId id="321" r:id="rId39"/>
    <p:sldId id="338" r:id="rId40"/>
    <p:sldId id="322" r:id="rId41"/>
    <p:sldId id="318" r:id="rId42"/>
    <p:sldId id="353" r:id="rId43"/>
    <p:sldId id="319" r:id="rId44"/>
    <p:sldId id="323" r:id="rId45"/>
    <p:sldId id="324" r:id="rId46"/>
    <p:sldId id="325" r:id="rId47"/>
    <p:sldId id="326" r:id="rId48"/>
    <p:sldId id="329" r:id="rId49"/>
    <p:sldId id="299" r:id="rId50"/>
    <p:sldId id="330" r:id="rId51"/>
    <p:sldId id="331" r:id="rId52"/>
    <p:sldId id="332" r:id="rId53"/>
    <p:sldId id="333" r:id="rId54"/>
    <p:sldId id="351" r:id="rId55"/>
    <p:sldId id="352" r:id="rId56"/>
    <p:sldId id="348" r:id="rId57"/>
    <p:sldId id="349" r:id="rId58"/>
    <p:sldId id="350" r:id="rId59"/>
    <p:sldId id="302" r:id="rId60"/>
    <p:sldId id="334" r:id="rId61"/>
    <p:sldId id="335" r:id="rId62"/>
    <p:sldId id="342" r:id="rId63"/>
    <p:sldId id="354" r:id="rId64"/>
    <p:sldId id="355" r:id="rId65"/>
    <p:sldId id="301" r:id="rId66"/>
    <p:sldId id="303" r:id="rId67"/>
    <p:sldId id="320" r:id="rId68"/>
    <p:sldId id="304" r:id="rId69"/>
    <p:sldId id="305" r:id="rId70"/>
    <p:sldId id="281" r:id="rId71"/>
    <p:sldId id="314" r:id="rId72"/>
    <p:sldId id="274" r:id="rId73"/>
    <p:sldId id="273" r:id="rId74"/>
    <p:sldId id="307" r:id="rId75"/>
    <p:sldId id="310" r:id="rId76"/>
    <p:sldId id="308" r:id="rId77"/>
    <p:sldId id="343" r:id="rId78"/>
    <p:sldId id="309" r:id="rId79"/>
    <p:sldId id="282" r:id="rId80"/>
    <p:sldId id="283" r:id="rId81"/>
  </p:sldIdLst>
  <p:sldSz cx="18288000" cy="10287000"/>
  <p:notesSz cx="6858000" cy="9144000"/>
  <p:embeddedFontLst>
    <p:embeddedFont>
      <p:font typeface="Jua" panose="020B0604020202020204" charset="-127"/>
      <p:regular r:id="rId82"/>
    </p:embeddedFont>
    <p:embeddedFont>
      <p:font typeface="Bobby Jones" panose="020B0604020202020204" charset="0"/>
      <p:regular r:id="rId83"/>
    </p:embeddedFont>
    <p:embeddedFont>
      <p:font typeface="Pristina" panose="03060402040406080204" pitchFamily="66" charset="0"/>
      <p:regular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F23A8-66D1-89CD-10B7-163DEA988E5D}" v="6" dt="2024-12-14T05:38:28.019"/>
    <p1510:client id="{0F9D8165-10DE-08E1-ACE1-183A029F1B22}" v="7" dt="2024-12-13T03:50:57.158"/>
    <p1510:client id="{1B6FEE2F-CA66-0DE3-45BF-FAD27ED43452}" v="467" dt="2024-12-12T22:12:08.258"/>
    <p1510:client id="{30B68B44-679F-A084-0F0C-BD834A806263}" v="71" dt="2024-12-13T03:29:19.311"/>
    <p1510:client id="{358DD0DD-8B43-39AC-88AB-2E7C73BCEA86}" v="50" dt="2024-12-13T02:21:32.904"/>
    <p1510:client id="{3D3B9A36-4112-5AD8-D7D0-6B2C8FACA5C5}" v="2000" dt="2024-12-14T17:59:22.649"/>
    <p1510:client id="{8D0F5203-F1C7-E78E-74F1-7D76508CC0AA}" v="252" dt="2024-12-13T03:21:50.775"/>
    <p1510:client id="{AE1177DE-040F-C4B5-BD6F-151C86184405}" v="504" dt="2024-12-13T02:31:55.754"/>
    <p1510:client id="{C951CAE1-760A-5350-DD72-2D1A67ACDE78}" v="98" dt="2024-12-13T02:19:09.707"/>
    <p1510:client id="{D57A5894-A0DB-449A-9556-D2EBE96D5F09}" v="6505" dt="2024-12-13T03:23:27.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3.fntdata"/><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2.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font" Target="fonts/font1.fntdata"/><Relationship Id="rId19"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gi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2" Type="http://schemas.openxmlformats.org/officeDocument/2006/relationships/image" Target="../media/image1.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10.sv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svg"/><Relationship Id="rId31"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4.jpeg"/></Relationships>
</file>

<file path=ppt/slides/_rels/slide2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51.sv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5.jpe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6.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7.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8.pn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9.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0.pn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0.sv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jpeg"/></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4.jpe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17.gi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4.jpeg"/></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4.jpeg"/></Relationships>
</file>

<file path=ppt/slides/_rels/slide7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jpeg"/></Relationships>
</file>

<file path=ppt/slides/_rels/slide7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youtu.be/oTpYuV0C4Kc" TargetMode="External"/><Relationship Id="rId5" Type="http://schemas.openxmlformats.org/officeDocument/2006/relationships/hyperlink" Target="https://youtu.be/h0sAWN_wsLw" TargetMode="External"/><Relationship Id="rId4" Type="http://schemas.openxmlformats.org/officeDocument/2006/relationships/image" Target="../media/image4.jpeg"/></Relationships>
</file>

<file path=ppt/slides/_rels/slide7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1.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hyperlink" Target="https://github.com/htmw/2024F-Bytes/wiki"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4"/>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3920748" y="5008186"/>
            <a:ext cx="9281599" cy="725821"/>
          </a:xfrm>
          <a:prstGeom prst="rect">
            <a:avLst/>
          </a:prstGeom>
        </p:spPr>
        <p:txBody>
          <a:bodyPr lIns="0" tIns="0" rIns="0" bIns="0" rtlCol="0" anchor="t">
            <a:spAutoFit/>
          </a:bodyPr>
          <a:lstStyle/>
          <a:p>
            <a:pPr algn="ctr">
              <a:lnSpc>
                <a:spcPts val="5211"/>
              </a:lnSpc>
            </a:pPr>
            <a:r>
              <a:rPr lang="en-US" sz="3722">
                <a:solidFill>
                  <a:srgbClr val="FFFFFF"/>
                </a:solidFill>
                <a:latin typeface="Jua"/>
                <a:ea typeface="Jua"/>
                <a:cs typeface="Jua"/>
                <a:sym typeface="Jua"/>
              </a:rPr>
              <a:t>AI Language Translator</a:t>
            </a:r>
          </a:p>
        </p:txBody>
      </p:sp>
      <p:sp>
        <p:nvSpPr>
          <p:cNvPr id="6" name="TextBox 6"/>
          <p:cNvSpPr txBox="1"/>
          <p:nvPr/>
        </p:nvSpPr>
        <p:spPr>
          <a:xfrm>
            <a:off x="2574449" y="3081329"/>
            <a:ext cx="11974197" cy="1930039"/>
          </a:xfrm>
          <a:prstGeom prst="rect">
            <a:avLst/>
          </a:prstGeom>
        </p:spPr>
        <p:txBody>
          <a:bodyPr lIns="0" tIns="0" rIns="0" bIns="0" rtlCol="0" anchor="t">
            <a:spAutoFit/>
          </a:bodyPr>
          <a:lstStyle/>
          <a:p>
            <a:pPr marL="0" lvl="0" indent="0" algn="ctr">
              <a:lnSpc>
                <a:spcPts val="14204"/>
              </a:lnSpc>
              <a:spcBef>
                <a:spcPct val="0"/>
              </a:spcBef>
            </a:pPr>
            <a:r>
              <a:rPr lang="en-US" sz="14064">
                <a:solidFill>
                  <a:srgbClr val="FFFFFF"/>
                </a:solidFill>
                <a:latin typeface="Bobby Jones"/>
                <a:ea typeface="Bobby Jones"/>
                <a:cs typeface="Bobby Jones"/>
                <a:sym typeface="Bobby Jones"/>
              </a:rPr>
              <a:t>SPEAKEZ</a:t>
            </a:r>
          </a:p>
        </p:txBody>
      </p:sp>
      <p:sp>
        <p:nvSpPr>
          <p:cNvPr id="7" name="TextBox 7"/>
          <p:cNvSpPr txBox="1"/>
          <p:nvPr/>
        </p:nvSpPr>
        <p:spPr>
          <a:xfrm>
            <a:off x="538616" y="8081724"/>
            <a:ext cx="17194907" cy="1925464"/>
          </a:xfrm>
          <a:prstGeom prst="rect">
            <a:avLst/>
          </a:prstGeom>
        </p:spPr>
        <p:txBody>
          <a:bodyPr wrap="square" lIns="0" tIns="0" rIns="0" bIns="0" rtlCol="0" anchor="t">
            <a:spAutoFit/>
          </a:bodyPr>
          <a:lstStyle/>
          <a:p>
            <a:pPr algn="ctr">
              <a:lnSpc>
                <a:spcPts val="5211"/>
              </a:lnSpc>
            </a:pPr>
            <a:r>
              <a:rPr lang="en-US" sz="3722">
                <a:solidFill>
                  <a:srgbClr val="FFFFFF"/>
                </a:solidFill>
                <a:latin typeface="Jua"/>
                <a:ea typeface="Jua"/>
                <a:cs typeface="Jua"/>
                <a:sym typeface="Jua"/>
              </a:rPr>
              <a:t>Kaali Lovell | Pavan Polireddy | Rakesh Tirumala </a:t>
            </a:r>
          </a:p>
          <a:p>
            <a:pPr algn="ctr">
              <a:lnSpc>
                <a:spcPts val="5211"/>
              </a:lnSpc>
            </a:pPr>
            <a:r>
              <a:rPr lang="en-US" sz="3722">
                <a:solidFill>
                  <a:srgbClr val="FFFFFF"/>
                </a:solidFill>
                <a:latin typeface="Jua"/>
                <a:ea typeface="Jua"/>
                <a:cs typeface="Jua"/>
                <a:sym typeface="Jua"/>
              </a:rPr>
              <a:t>Steve St Fleur | Tanvi Prakash Gavali | Venkat Sai Pallapu</a:t>
            </a:r>
          </a:p>
          <a:p>
            <a:pPr algn="ctr">
              <a:lnSpc>
                <a:spcPts val="5211"/>
              </a:lnSpc>
            </a:pPr>
            <a:endParaRPr lang="en-US" sz="3722">
              <a:solidFill>
                <a:srgbClr val="FFFFFF"/>
              </a:solidFill>
              <a:latin typeface="Jua"/>
              <a:ea typeface="Jua"/>
              <a:cs typeface="Jua"/>
              <a:sym typeface="Jua"/>
            </a:endParaRPr>
          </a:p>
        </p:txBody>
      </p:sp>
      <p:pic>
        <p:nvPicPr>
          <p:cNvPr id="8" name="Picture 7" descr="A cartoon of a robot holding a sign&#10;&#10;Description automatically generated">
            <a:extLst>
              <a:ext uri="{FF2B5EF4-FFF2-40B4-BE49-F238E27FC236}">
                <a16:creationId xmlns:a16="http://schemas.microsoft.com/office/drawing/2014/main" id="{5E806504-F48F-9977-C727-D3A0E6DF3756}"/>
              </a:ext>
            </a:extLst>
          </p:cNvPr>
          <p:cNvPicPr>
            <a:picLocks noChangeAspect="1"/>
          </p:cNvPicPr>
          <p:nvPr/>
        </p:nvPicPr>
        <p:blipFill>
          <a:blip r:embed="rId4">
            <a:extLst>
              <a:ext uri="{28A0092B-C50C-407E-A947-70E740481C1C}">
                <a14:useLocalDpi xmlns:a14="http://schemas.microsoft.com/office/drawing/2010/main" val="0"/>
              </a:ext>
            </a:extLst>
          </a:blip>
          <a:srcRect l="64583" b="15432"/>
          <a:stretch/>
        </p:blipFill>
        <p:spPr>
          <a:xfrm>
            <a:off x="13411200" y="775723"/>
            <a:ext cx="4876800" cy="6550212"/>
          </a:xfrm>
          <a:prstGeom prst="rect">
            <a:avLst/>
          </a:prstGeom>
        </p:spPr>
      </p:pic>
      <p:pic>
        <p:nvPicPr>
          <p:cNvPr id="3" name="Picture 2" descr="A blue and yellow logo&#10;&#10;Description automatically generated">
            <a:extLst>
              <a:ext uri="{FF2B5EF4-FFF2-40B4-BE49-F238E27FC236}">
                <a16:creationId xmlns:a16="http://schemas.microsoft.com/office/drawing/2014/main" id="{925B548F-E115-102D-5885-57350BA0954F}"/>
              </a:ext>
            </a:extLst>
          </p:cNvPr>
          <p:cNvPicPr>
            <a:picLocks noChangeAspect="1"/>
          </p:cNvPicPr>
          <p:nvPr/>
        </p:nvPicPr>
        <p:blipFill>
          <a:blip r:embed="rId5"/>
          <a:stretch>
            <a:fillRect/>
          </a:stretch>
        </p:blipFill>
        <p:spPr>
          <a:xfrm>
            <a:off x="-652" y="326"/>
            <a:ext cx="1085821" cy="10273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400300"/>
            <a:ext cx="14734620" cy="7120219"/>
          </a:xfrm>
          <a:prstGeom prst="rect">
            <a:avLst/>
          </a:prstGeom>
        </p:spPr>
        <p:txBody>
          <a:bodyPr lIns="0" tIns="0" rIns="0" bIns="0" rtlCol="0" anchor="t">
            <a:spAutoFit/>
          </a:bodyPr>
          <a:lstStyle/>
          <a:p>
            <a:pPr algn="l">
              <a:lnSpc>
                <a:spcPts val="5597"/>
              </a:lnSpc>
            </a:pPr>
            <a:r>
              <a:rPr lang="en-US" sz="3200">
                <a:solidFill>
                  <a:srgbClr val="FFFFFF"/>
                </a:solidFill>
                <a:latin typeface="Jua"/>
                <a:ea typeface="Jua"/>
                <a:cs typeface="Jua"/>
                <a:sym typeface="Jua"/>
              </a:rPr>
              <a:t>Meetings:</a:t>
            </a:r>
          </a:p>
          <a:p>
            <a:pPr marL="561339" lvl="1" indent="-280669" algn="l">
              <a:lnSpc>
                <a:spcPts val="3639"/>
              </a:lnSpc>
              <a:buFont typeface="Arial"/>
              <a:buChar char="•"/>
            </a:pPr>
            <a:r>
              <a:rPr lang="en-US" sz="2200">
                <a:solidFill>
                  <a:srgbClr val="FFFFFF"/>
                </a:solidFill>
                <a:latin typeface="Jua"/>
                <a:ea typeface="Jua"/>
                <a:cs typeface="Jua"/>
                <a:sym typeface="Jua"/>
              </a:rPr>
              <a:t>Regular team meetings will be scheduled twice a week on Sundays at 2:00 pm and Thursdays at 5:30 pm via zoom to review individual and collective progress. Failing to join these meetings will negatively affect the group.</a:t>
            </a:r>
          </a:p>
          <a:p>
            <a:pPr marL="561339" lvl="1" indent="-280669" algn="l">
              <a:lnSpc>
                <a:spcPts val="3639"/>
              </a:lnSpc>
              <a:buFont typeface="Arial"/>
              <a:buChar char="•"/>
            </a:pPr>
            <a:r>
              <a:rPr lang="en-US" sz="2200">
                <a:solidFill>
                  <a:srgbClr val="FFFFFF"/>
                </a:solidFill>
                <a:latin typeface="Jua"/>
                <a:ea typeface="Jua"/>
                <a:cs typeface="Jua"/>
                <a:sym typeface="Jua"/>
              </a:rPr>
              <a:t>If unable to attend a scheduled meeting, team members should inform the group in advance.</a:t>
            </a:r>
          </a:p>
          <a:p>
            <a:pPr marL="561339" lvl="1" indent="-280669" algn="l">
              <a:lnSpc>
                <a:spcPts val="3639"/>
              </a:lnSpc>
              <a:buFont typeface="Arial"/>
              <a:buChar char="•"/>
            </a:pPr>
            <a:r>
              <a:rPr lang="en-US" sz="2200">
                <a:solidFill>
                  <a:srgbClr val="FFFFFF"/>
                </a:solidFill>
                <a:latin typeface="Jua"/>
                <a:ea typeface="Jua"/>
                <a:cs typeface="Jua"/>
                <a:sym typeface="Jua"/>
              </a:rPr>
              <a:t>In urgent situations, additional meetings may be arranged with at least 24 hours’ notice.</a:t>
            </a:r>
          </a:p>
          <a:p>
            <a:pPr marL="561339" lvl="1" indent="-280669" algn="l">
              <a:lnSpc>
                <a:spcPts val="3639"/>
              </a:lnSpc>
              <a:buFont typeface="Arial"/>
              <a:buChar char="•"/>
            </a:pPr>
            <a:r>
              <a:rPr lang="en-US" sz="2200">
                <a:solidFill>
                  <a:srgbClr val="FFFFFF"/>
                </a:solidFill>
                <a:latin typeface="Jua"/>
                <a:ea typeface="Jua"/>
                <a:cs typeface="Jua"/>
                <a:sym typeface="Jua"/>
              </a:rPr>
              <a:t>Meeting agendas will be sent at least 24 hours prior to the meeting.</a:t>
            </a:r>
          </a:p>
          <a:p>
            <a:pPr marL="561339" lvl="1" indent="-280669" algn="l">
              <a:lnSpc>
                <a:spcPts val="3639"/>
              </a:lnSpc>
              <a:buFont typeface="Arial"/>
              <a:buChar char="•"/>
            </a:pPr>
            <a:r>
              <a:rPr lang="en-US" sz="2200">
                <a:solidFill>
                  <a:srgbClr val="FFFFFF"/>
                </a:solidFill>
                <a:latin typeface="Jua"/>
                <a:ea typeface="Jua"/>
                <a:cs typeface="Jua"/>
                <a:sym typeface="Jua"/>
              </a:rPr>
              <a:t>Meetings will commence and conclude on time, with members expected to join 2 minutes prior to the start.</a:t>
            </a:r>
          </a:p>
          <a:p>
            <a:pPr marL="561339" lvl="1" indent="-280669" algn="l">
              <a:lnSpc>
                <a:spcPts val="3639"/>
              </a:lnSpc>
              <a:buFont typeface="Arial"/>
              <a:buChar char="•"/>
            </a:pPr>
            <a:r>
              <a:rPr lang="en-US" sz="2200">
                <a:solidFill>
                  <a:srgbClr val="FFFFFF"/>
                </a:solidFill>
                <a:latin typeface="Jua"/>
                <a:ea typeface="Jua"/>
                <a:cs typeface="Jua"/>
                <a:sym typeface="Jua"/>
              </a:rPr>
              <a:t>All team members are required to have their Zoom cameras open during the meetings. They are required to show respect, actively listen, and participate by sharing feedback or suggestions.</a:t>
            </a:r>
          </a:p>
          <a:p>
            <a:pPr marL="561339" lvl="1" indent="-280669" algn="l">
              <a:lnSpc>
                <a:spcPts val="3639"/>
              </a:lnSpc>
              <a:buFont typeface="Arial"/>
              <a:buChar char="•"/>
            </a:pPr>
            <a:r>
              <a:rPr lang="en-US" sz="2200">
                <a:solidFill>
                  <a:srgbClr val="FFFFFF"/>
                </a:solidFill>
                <a:latin typeface="Jua"/>
                <a:ea typeface="Jua"/>
                <a:cs typeface="Jua"/>
                <a:sym typeface="Jua"/>
              </a:rPr>
              <a:t>Team agrees to follow these agile practices throughout the project:  </a:t>
            </a:r>
          </a:p>
          <a:p>
            <a:pPr marL="1122678" lvl="2" indent="-374226" algn="l">
              <a:lnSpc>
                <a:spcPts val="3639"/>
              </a:lnSpc>
              <a:buFont typeface="Arial"/>
              <a:buChar char="⚬"/>
            </a:pPr>
            <a:r>
              <a:rPr lang="en-US" sz="2200">
                <a:solidFill>
                  <a:srgbClr val="FFFFFF"/>
                </a:solidFill>
                <a:latin typeface="Jua"/>
                <a:ea typeface="Jua"/>
                <a:cs typeface="Jua"/>
                <a:sym typeface="Jua"/>
              </a:rPr>
              <a:t>Meet at the beginning of each sprint to discuss tasks for the upcoming sprint.</a:t>
            </a:r>
          </a:p>
          <a:p>
            <a:pPr marL="1122678" lvl="2" indent="-374226" algn="l">
              <a:lnSpc>
                <a:spcPts val="3639"/>
              </a:lnSpc>
              <a:buFont typeface="Arial"/>
              <a:buChar char="⚬"/>
            </a:pPr>
            <a:r>
              <a:rPr lang="en-US" sz="2200">
                <a:solidFill>
                  <a:srgbClr val="FFFFFF"/>
                </a:solidFill>
                <a:latin typeface="Jua"/>
                <a:ea typeface="Jua"/>
                <a:cs typeface="Jua"/>
                <a:sym typeface="Jua"/>
              </a:rPr>
              <a:t>Meet at the end of each sprint to present the completed work and gather feedback. </a:t>
            </a: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9452A39E-397F-BEF4-24AA-99D1D672C533}"/>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24A565DC-341A-D587-7167-CFE7AD6E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722998"/>
            <a:ext cx="14734620" cy="5707404"/>
          </a:xfrm>
          <a:prstGeom prst="rect">
            <a:avLst/>
          </a:prstGeom>
        </p:spPr>
        <p:txBody>
          <a:bodyPr lIns="0" tIns="0" rIns="0" bIns="0" rtlCol="0" anchor="t">
            <a:spAutoFit/>
          </a:bodyPr>
          <a:lstStyle/>
          <a:p>
            <a:pPr algn="l">
              <a:lnSpc>
                <a:spcPts val="5597"/>
              </a:lnSpc>
            </a:pPr>
            <a:r>
              <a:rPr lang="en-US" sz="3998">
                <a:solidFill>
                  <a:srgbClr val="FFFFFF"/>
                </a:solidFill>
                <a:latin typeface="Jua"/>
                <a:ea typeface="Jua"/>
                <a:cs typeface="Jua"/>
                <a:sym typeface="Jua"/>
              </a:rPr>
              <a:t>Respect and Professionalism:</a:t>
            </a:r>
          </a:p>
          <a:p>
            <a:pPr marL="604518" lvl="1" indent="-302259" algn="l">
              <a:lnSpc>
                <a:spcPts val="3919"/>
              </a:lnSpc>
              <a:buFont typeface="Arial"/>
              <a:buChar char="•"/>
            </a:pPr>
            <a:r>
              <a:rPr lang="en-US" sz="2799">
                <a:solidFill>
                  <a:srgbClr val="FFFFFF"/>
                </a:solidFill>
                <a:latin typeface="Jua"/>
                <a:ea typeface="Jua"/>
                <a:cs typeface="Jua"/>
                <a:sym typeface="Jua"/>
              </a:rPr>
              <a:t>All communication and interaction within the team will be conducted with respect; diverse viewpoints and inputs should be appreciated.</a:t>
            </a:r>
          </a:p>
          <a:p>
            <a:pPr marL="604518" lvl="1" indent="-302259" algn="l">
              <a:lnSpc>
                <a:spcPts val="3919"/>
              </a:lnSpc>
              <a:buFont typeface="Arial"/>
              <a:buChar char="•"/>
            </a:pPr>
            <a:r>
              <a:rPr lang="en-US" sz="2799">
                <a:solidFill>
                  <a:srgbClr val="FFFFFF"/>
                </a:solidFill>
                <a:latin typeface="Jua"/>
                <a:ea typeface="Jua"/>
                <a:cs typeface="Jua"/>
                <a:sym typeface="Jua"/>
              </a:rPr>
              <a:t>Feedback should be constructive and centered on the project and not on personal traits.</a:t>
            </a:r>
          </a:p>
          <a:p>
            <a:pPr marL="604518" lvl="1" indent="-302259" algn="l">
              <a:lnSpc>
                <a:spcPts val="3919"/>
              </a:lnSpc>
              <a:buFont typeface="Arial"/>
              <a:buChar char="•"/>
            </a:pPr>
            <a:r>
              <a:rPr lang="en-US" sz="2799">
                <a:solidFill>
                  <a:srgbClr val="FFFFFF"/>
                </a:solidFill>
                <a:latin typeface="Jua"/>
                <a:ea typeface="Jua"/>
                <a:cs typeface="Jua"/>
                <a:sym typeface="Jua"/>
              </a:rPr>
              <a:t>If a member disagrees with a decision, they can request a review at the next team meeting.</a:t>
            </a:r>
          </a:p>
          <a:p>
            <a:pPr marL="604518" lvl="1" indent="-302259" algn="l">
              <a:lnSpc>
                <a:spcPts val="3919"/>
              </a:lnSpc>
              <a:buFont typeface="Arial"/>
              <a:buChar char="•"/>
            </a:pPr>
            <a:r>
              <a:rPr lang="en-US" sz="2799">
                <a:solidFill>
                  <a:srgbClr val="FFFFFF"/>
                </a:solidFill>
                <a:latin typeface="Jua"/>
                <a:ea typeface="Jua"/>
                <a:cs typeface="Jua"/>
                <a:sym typeface="Jua"/>
              </a:rPr>
              <a:t>The team aims to create a welcoming space where everyone feels comfortable sharing their ideas</a:t>
            </a:r>
          </a:p>
          <a:p>
            <a:pPr marL="604518" lvl="1" indent="-302259" algn="l">
              <a:lnSpc>
                <a:spcPts val="3919"/>
              </a:lnSpc>
              <a:buFont typeface="Arial"/>
              <a:buChar char="•"/>
            </a:pPr>
            <a:r>
              <a:rPr lang="en-US" sz="2799">
                <a:solidFill>
                  <a:srgbClr val="FFFFFF"/>
                </a:solidFill>
                <a:latin typeface="Jua"/>
                <a:ea typeface="Jua"/>
                <a:cs typeface="Jua"/>
                <a:sym typeface="Jua"/>
              </a:rPr>
              <a:t>Any disagreements should be addressed openly and respectfully within the team. If an internal resolution is not possible, the team will seek advice from the professor.</a:t>
            </a:r>
          </a:p>
          <a:p>
            <a:pPr algn="l">
              <a:lnSpc>
                <a:spcPts val="3639"/>
              </a:lnSpc>
            </a:pPr>
            <a:endParaRPr lang="en-US" sz="2799">
              <a:solidFill>
                <a:srgbClr val="FFFFFF"/>
              </a:solidFill>
              <a:latin typeface="Jua"/>
              <a:ea typeface="Jua"/>
              <a:cs typeface="Jua"/>
              <a:sym typeface="Jua"/>
            </a:endParaRP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84268C8C-C0F5-EAD1-9E74-909C493FA36E}"/>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921DEF03-282F-6BC0-33E5-DAB5625524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571625" y="1780023"/>
            <a:ext cx="14734620" cy="7242495"/>
          </a:xfrm>
          <a:prstGeom prst="rect">
            <a:avLst/>
          </a:prstGeom>
        </p:spPr>
        <p:txBody>
          <a:bodyPr lIns="0" tIns="0" rIns="0" bIns="0" rtlCol="0" anchor="t">
            <a:spAutoFit/>
          </a:bodyPr>
          <a:lstStyle/>
          <a:p>
            <a:pPr>
              <a:lnSpc>
                <a:spcPts val="5597"/>
              </a:lnSpc>
            </a:pPr>
            <a:r>
              <a:rPr lang="en-US" sz="3950">
                <a:solidFill>
                  <a:srgbClr val="FFFFFF"/>
                </a:solidFill>
                <a:latin typeface="Jua"/>
                <a:ea typeface="Jua"/>
                <a:cs typeface="Jua"/>
                <a:sym typeface="Jua"/>
              </a:rPr>
              <a:t>Definition of Done (MVP DoD) for the Language Translator App: </a:t>
            </a:r>
            <a:endParaRPr lang="en-US" sz="2800">
              <a:solidFill>
                <a:srgbClr val="FFFFFF"/>
              </a:solidFill>
              <a:latin typeface="Jua"/>
              <a:ea typeface="Jua"/>
              <a:cs typeface="Jua"/>
            </a:endParaRPr>
          </a:p>
          <a:p>
            <a:pPr marL="647065" lvl="1" indent="-323215">
              <a:lnSpc>
                <a:spcPts val="4199"/>
              </a:lnSpc>
              <a:buFont typeface="Arial"/>
              <a:buChar char="•"/>
            </a:pPr>
            <a:r>
              <a:rPr lang="en-US" sz="2950">
                <a:solidFill>
                  <a:srgbClr val="FFFFFF"/>
                </a:solidFill>
                <a:latin typeface="Jua"/>
                <a:ea typeface="Jua"/>
                <a:cs typeface="Jua"/>
                <a:sym typeface="Jua"/>
              </a:rPr>
              <a:t>The application can transcribe the given audio into text without error.</a:t>
            </a:r>
            <a:endParaRPr lang="en-US" sz="2950">
              <a:solidFill>
                <a:srgbClr val="FFFFFF"/>
              </a:solidFill>
              <a:latin typeface="Jua"/>
              <a:ea typeface="Jua"/>
              <a:cs typeface="Jua"/>
            </a:endParaRPr>
          </a:p>
          <a:p>
            <a:pPr marL="647065" lvl="1" indent="-323215">
              <a:lnSpc>
                <a:spcPts val="4199"/>
              </a:lnSpc>
              <a:buFont typeface="Arial"/>
              <a:buChar char="•"/>
            </a:pPr>
            <a:r>
              <a:rPr lang="en-US" sz="2950">
                <a:solidFill>
                  <a:srgbClr val="FFFFFF"/>
                </a:solidFill>
                <a:latin typeface="Jua"/>
                <a:ea typeface="Jua"/>
                <a:cs typeface="Jua"/>
                <a:sym typeface="Jua"/>
              </a:rPr>
              <a:t>The application can successfully translate the transcribed audio to the specified language without errors.</a:t>
            </a:r>
            <a:endParaRPr lang="en-US" sz="2950">
              <a:solidFill>
                <a:srgbClr val="FFFFFF"/>
              </a:solidFill>
              <a:latin typeface="Jua"/>
              <a:ea typeface="Jua"/>
              <a:cs typeface="Jua"/>
            </a:endParaRPr>
          </a:p>
          <a:p>
            <a:pPr marL="647065" lvl="1" indent="-323215">
              <a:lnSpc>
                <a:spcPts val="4199"/>
              </a:lnSpc>
              <a:buFont typeface="Arial"/>
              <a:buChar char="•"/>
            </a:pPr>
            <a:r>
              <a:rPr lang="en-US" sz="2950">
                <a:solidFill>
                  <a:srgbClr val="FFFFFF"/>
                </a:solidFill>
                <a:latin typeface="Jua"/>
                <a:ea typeface="Jua"/>
                <a:cs typeface="Jua"/>
              </a:rPr>
              <a:t>A user is able to upload or delete an audio file to the application without errors.</a:t>
            </a:r>
            <a:endParaRPr lang="en-US" sz="2950">
              <a:solidFill>
                <a:srgbClr val="FFFFFF"/>
              </a:solidFill>
              <a:latin typeface="Jua"/>
              <a:ea typeface="Jua"/>
              <a:cs typeface="Jua"/>
              <a:sym typeface="Jua"/>
            </a:endParaRPr>
          </a:p>
          <a:p>
            <a:pPr marL="647065" lvl="1" indent="-323215">
              <a:lnSpc>
                <a:spcPts val="4199"/>
              </a:lnSpc>
              <a:buFont typeface="Arial"/>
              <a:buChar char="•"/>
            </a:pPr>
            <a:r>
              <a:rPr lang="en-US" sz="2950">
                <a:solidFill>
                  <a:srgbClr val="FFFFFF"/>
                </a:solidFill>
                <a:latin typeface="Jua"/>
                <a:ea typeface="Jua"/>
                <a:cs typeface="Jua"/>
                <a:sym typeface="Jua"/>
              </a:rPr>
              <a:t>Codes have been reviewed and approved by all team members.</a:t>
            </a:r>
            <a:endParaRPr lang="en-US" sz="2950">
              <a:solidFill>
                <a:srgbClr val="FFFFFF"/>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The app has been manually tested for usability and performance.</a:t>
            </a:r>
            <a:endParaRPr lang="en-US" sz="2950">
              <a:solidFill>
                <a:srgbClr val="FFFFFF"/>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Codes are documented with comments where necessary.</a:t>
            </a:r>
            <a:endParaRPr lang="en-US" sz="2950">
              <a:solidFill>
                <a:srgbClr val="FFFFFF"/>
              </a:solidFill>
              <a:latin typeface="Jua"/>
              <a:ea typeface="Jua"/>
              <a:cs typeface="Jua"/>
            </a:endParaRPr>
          </a:p>
          <a:p>
            <a:pPr marL="647065" lvl="1" indent="-323215" algn="l">
              <a:lnSpc>
                <a:spcPts val="4199"/>
              </a:lnSpc>
              <a:buFont typeface="Arial"/>
              <a:buChar char="•"/>
            </a:pPr>
            <a:endParaRPr lang="en-US" sz="2950">
              <a:solidFill>
                <a:srgbClr val="FFFFFF"/>
              </a:solidFill>
              <a:latin typeface="Calibri"/>
              <a:ea typeface="Calibri"/>
              <a:cs typeface="Calibri"/>
            </a:endParaRPr>
          </a:p>
          <a:p>
            <a:pPr>
              <a:lnSpc>
                <a:spcPts val="3639"/>
              </a:lnSpc>
            </a:pPr>
            <a:endParaRPr lang="en-US" sz="2999">
              <a:solidFill>
                <a:srgbClr val="FFFFFF"/>
              </a:solidFill>
              <a:latin typeface="Jua"/>
              <a:ea typeface="Jua"/>
              <a:cs typeface="Jua"/>
            </a:endParaRPr>
          </a:p>
        </p:txBody>
      </p:sp>
      <p:sp>
        <p:nvSpPr>
          <p:cNvPr id="3" name="TextBox 3"/>
          <p:cNvSpPr txBox="1"/>
          <p:nvPr/>
        </p:nvSpPr>
        <p:spPr>
          <a:xfrm>
            <a:off x="755552" y="335234"/>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p>
        </p:txBody>
      </p:sp>
      <p:pic>
        <p:nvPicPr>
          <p:cNvPr id="6" name="Picture 5" descr="A blue and yellow logo&#10;&#10;Description automatically generated">
            <a:extLst>
              <a:ext uri="{FF2B5EF4-FFF2-40B4-BE49-F238E27FC236}">
                <a16:creationId xmlns:a16="http://schemas.microsoft.com/office/drawing/2014/main" id="{B4EF8C18-DF2D-2103-29F6-B389863850B0}"/>
              </a:ext>
            </a:extLst>
          </p:cNvPr>
          <p:cNvPicPr>
            <a:picLocks noChangeAspect="1"/>
          </p:cNvPicPr>
          <p:nvPr/>
        </p:nvPicPr>
        <p:blipFill>
          <a:blip r:embed="rId2"/>
          <a:stretch>
            <a:fillRect/>
          </a:stretch>
        </p:blipFill>
        <p:spPr>
          <a:xfrm>
            <a:off x="-652" y="326"/>
            <a:ext cx="1085821" cy="1027369"/>
          </a:xfrm>
          <a:prstGeom prst="rect">
            <a:avLst/>
          </a:prstGeom>
        </p:spPr>
      </p:pic>
      <p:pic>
        <p:nvPicPr>
          <p:cNvPr id="5" name="Graphic 4" descr="Pin with solid fill">
            <a:extLst>
              <a:ext uri="{FF2B5EF4-FFF2-40B4-BE49-F238E27FC236}">
                <a16:creationId xmlns:a16="http://schemas.microsoft.com/office/drawing/2014/main" id="{8E0C9277-2C10-1A72-5A48-9FDC791E2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80389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848158" y="1780023"/>
            <a:ext cx="14734620" cy="7142596"/>
          </a:xfrm>
          <a:prstGeom prst="rect">
            <a:avLst/>
          </a:prstGeom>
        </p:spPr>
        <p:txBody>
          <a:bodyPr lIns="0" tIns="0" rIns="0" bIns="0" rtlCol="0" anchor="t">
            <a:spAutoFit/>
          </a:bodyPr>
          <a:lstStyle/>
          <a:p>
            <a:pPr>
              <a:lnSpc>
                <a:spcPts val="5597"/>
              </a:lnSpc>
            </a:pPr>
            <a:r>
              <a:rPr lang="en-US" sz="3950">
                <a:solidFill>
                  <a:srgbClr val="FFFFFF"/>
                </a:solidFill>
                <a:latin typeface="Jua"/>
                <a:ea typeface="Jua"/>
                <a:cs typeface="Jua"/>
                <a:sym typeface="Jua"/>
              </a:rPr>
              <a:t>Definition of Done (Sprint DoD) for the Language Translator App: </a:t>
            </a:r>
            <a:endParaRPr lang="en-US" sz="2800">
              <a:solidFill>
                <a:srgbClr val="FFFFFF"/>
              </a:solidFill>
              <a:latin typeface="Jua"/>
              <a:ea typeface="Jua"/>
              <a:cs typeface="Jua"/>
            </a:endParaRPr>
          </a:p>
          <a:p>
            <a:pPr marL="647065" lvl="1" indent="-323215">
              <a:lnSpc>
                <a:spcPts val="4199"/>
              </a:lnSpc>
              <a:buFont typeface="Arial"/>
              <a:buChar char="•"/>
            </a:pPr>
            <a:r>
              <a:rPr lang="en-US" sz="2950">
                <a:solidFill>
                  <a:srgbClr val="FFFFFF"/>
                </a:solidFill>
                <a:latin typeface="Jua"/>
                <a:ea typeface="Jua"/>
                <a:cs typeface="Jua"/>
              </a:rPr>
              <a:t>All required presentation slides are complete</a:t>
            </a:r>
          </a:p>
          <a:p>
            <a:pPr marL="647065" lvl="1" indent="-323215">
              <a:lnSpc>
                <a:spcPts val="4199"/>
              </a:lnSpc>
              <a:buFont typeface="Arial"/>
              <a:buChar char="•"/>
            </a:pPr>
            <a:r>
              <a:rPr lang="en-US" sz="2950">
                <a:solidFill>
                  <a:srgbClr val="FFFFFF"/>
                </a:solidFill>
                <a:latin typeface="Jua"/>
                <a:ea typeface="Jua"/>
                <a:cs typeface="Calibri"/>
              </a:rPr>
              <a:t>The Wiki Page documents are posted and all links are responsive</a:t>
            </a:r>
          </a:p>
          <a:p>
            <a:pPr marL="647065" lvl="1" indent="-323215">
              <a:lnSpc>
                <a:spcPts val="4199"/>
              </a:lnSpc>
              <a:buFont typeface="Arial"/>
              <a:buChar char="•"/>
            </a:pPr>
            <a:r>
              <a:rPr lang="en-US" sz="2950">
                <a:solidFill>
                  <a:srgbClr val="FFFFFF"/>
                </a:solidFill>
                <a:latin typeface="Jua"/>
                <a:ea typeface="Jua"/>
                <a:cs typeface="Calibri"/>
              </a:rPr>
              <a:t>The retrospective, sprint planning, presentation, and demo videos are recorded and posted</a:t>
            </a:r>
          </a:p>
          <a:p>
            <a:pPr marL="647065" lvl="1" indent="-323215">
              <a:lnSpc>
                <a:spcPts val="4199"/>
              </a:lnSpc>
              <a:buFont typeface="Arial"/>
              <a:buChar char="•"/>
            </a:pPr>
            <a:r>
              <a:rPr lang="en-US" sz="2950">
                <a:solidFill>
                  <a:srgbClr val="FFFFFF"/>
                </a:solidFill>
                <a:latin typeface="Jua"/>
                <a:ea typeface="Jua"/>
                <a:cs typeface="Calibri"/>
              </a:rPr>
              <a:t>The Technical Paper and User Manual are complete (later Sprints)</a:t>
            </a:r>
          </a:p>
          <a:p>
            <a:pPr marL="647065" lvl="1" indent="-323215">
              <a:lnSpc>
                <a:spcPts val="4199"/>
              </a:lnSpc>
              <a:buFont typeface="Arial"/>
              <a:buChar char="•"/>
            </a:pPr>
            <a:endParaRPr lang="en-US" sz="2950">
              <a:solidFill>
                <a:srgbClr val="FFFFFF"/>
              </a:solidFill>
              <a:latin typeface="Calibri"/>
              <a:ea typeface="Jua"/>
              <a:cs typeface="Calibri"/>
            </a:endParaRPr>
          </a:p>
          <a:p>
            <a:pPr>
              <a:lnSpc>
                <a:spcPts val="5597"/>
              </a:lnSpc>
            </a:pPr>
            <a:r>
              <a:rPr lang="en-US" sz="3900">
                <a:solidFill>
                  <a:srgbClr val="FFFFFF"/>
                </a:solidFill>
                <a:latin typeface="Jua"/>
                <a:ea typeface="Jua"/>
              </a:rPr>
              <a:t>Definition of Done (User Story DoD) for the Language Translator App: </a:t>
            </a:r>
            <a:endParaRPr lang="en-US" sz="3900">
              <a:solidFill>
                <a:srgbClr val="000000"/>
              </a:solidFill>
              <a:latin typeface="Jua"/>
              <a:ea typeface="Jua"/>
            </a:endParaRPr>
          </a:p>
          <a:p>
            <a:pPr marL="647065" lvl="1" indent="-323215">
              <a:lnSpc>
                <a:spcPts val="4199"/>
              </a:lnSpc>
              <a:buFont typeface="Arial,Sans-Serif"/>
              <a:buChar char="•"/>
            </a:pPr>
            <a:r>
              <a:rPr lang="en-US" sz="3000">
                <a:solidFill>
                  <a:srgbClr val="FFFFFF"/>
                </a:solidFill>
                <a:latin typeface="Jua"/>
                <a:ea typeface="Jua"/>
              </a:rPr>
              <a:t>Code has been reviewed by all team members</a:t>
            </a:r>
            <a:endParaRPr lang="en-US" sz="3000">
              <a:solidFill>
                <a:srgbClr val="000000"/>
              </a:solidFill>
              <a:latin typeface="Jua"/>
              <a:ea typeface="Jua"/>
            </a:endParaRPr>
          </a:p>
          <a:p>
            <a:pPr marL="647065" lvl="1" indent="-323215">
              <a:lnSpc>
                <a:spcPts val="4199"/>
              </a:lnSpc>
              <a:buFont typeface="Arial,Sans-Serif"/>
              <a:buChar char="•"/>
            </a:pPr>
            <a:r>
              <a:rPr lang="en-US" sz="3000">
                <a:solidFill>
                  <a:srgbClr val="FFFFFF"/>
                </a:solidFill>
                <a:latin typeface="Jua"/>
                <a:ea typeface="Jua"/>
              </a:rPr>
              <a:t>Code has been tested by a team member</a:t>
            </a:r>
            <a:endParaRPr lang="en-US"/>
          </a:p>
        </p:txBody>
      </p:sp>
      <p:sp>
        <p:nvSpPr>
          <p:cNvPr id="3" name="TextBox 3"/>
          <p:cNvSpPr txBox="1"/>
          <p:nvPr/>
        </p:nvSpPr>
        <p:spPr>
          <a:xfrm>
            <a:off x="755552" y="335234"/>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p>
        </p:txBody>
      </p:sp>
      <p:pic>
        <p:nvPicPr>
          <p:cNvPr id="6" name="Picture 5" descr="A blue and yellow logo&#10;&#10;Description automatically generated">
            <a:extLst>
              <a:ext uri="{FF2B5EF4-FFF2-40B4-BE49-F238E27FC236}">
                <a16:creationId xmlns:a16="http://schemas.microsoft.com/office/drawing/2014/main" id="{B4EF8C18-DF2D-2103-29F6-B389863850B0}"/>
              </a:ext>
            </a:extLst>
          </p:cNvPr>
          <p:cNvPicPr>
            <a:picLocks noChangeAspect="1"/>
          </p:cNvPicPr>
          <p:nvPr/>
        </p:nvPicPr>
        <p:blipFill>
          <a:blip r:embed="rId2"/>
          <a:stretch>
            <a:fillRect/>
          </a:stretch>
        </p:blipFill>
        <p:spPr>
          <a:xfrm>
            <a:off x="-652" y="326"/>
            <a:ext cx="1085821" cy="1027369"/>
          </a:xfrm>
          <a:prstGeom prst="rect">
            <a:avLst/>
          </a:prstGeom>
        </p:spPr>
      </p:pic>
      <p:pic>
        <p:nvPicPr>
          <p:cNvPr id="5" name="Graphic 4" descr="Pin with solid fill">
            <a:extLst>
              <a:ext uri="{FF2B5EF4-FFF2-40B4-BE49-F238E27FC236}">
                <a16:creationId xmlns:a16="http://schemas.microsoft.com/office/drawing/2014/main" id="{81366D3C-B25B-F937-8FA9-F5408FB006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854926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2497973" y="3524413"/>
            <a:ext cx="13307383" cy="5033175"/>
          </a:xfrm>
          <a:custGeom>
            <a:avLst/>
            <a:gdLst/>
            <a:ahLst/>
            <a:cxnLst/>
            <a:rect l="l" t="t" r="r" b="b"/>
            <a:pathLst>
              <a:path w="13307383" h="5033175">
                <a:moveTo>
                  <a:pt x="0" y="0"/>
                </a:moveTo>
                <a:lnTo>
                  <a:pt x="13307382" y="0"/>
                </a:lnTo>
                <a:lnTo>
                  <a:pt x="13307382" y="5033175"/>
                </a:lnTo>
                <a:lnTo>
                  <a:pt x="0" y="5033175"/>
                </a:lnTo>
                <a:lnTo>
                  <a:pt x="0" y="0"/>
                </a:lnTo>
                <a:close/>
              </a:path>
            </a:pathLst>
          </a:custGeom>
          <a:blipFill>
            <a:blip r:embed="rId2"/>
            <a:stretch>
              <a:fillRect l="-643" t="-720" r="-528"/>
            </a:stretch>
          </a:blipFill>
        </p:spPr>
        <p:txBody>
          <a:bodyPr/>
          <a:lstStyle/>
          <a:p>
            <a:endParaRPr lang="en-US"/>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p>
        </p:txBody>
      </p:sp>
      <p:pic>
        <p:nvPicPr>
          <p:cNvPr id="6" name="Picture 5" descr="A blue and yellow logo&#10;&#10;Description automatically generated">
            <a:extLst>
              <a:ext uri="{FF2B5EF4-FFF2-40B4-BE49-F238E27FC236}">
                <a16:creationId xmlns:a16="http://schemas.microsoft.com/office/drawing/2014/main" id="{08DC7F9F-201C-887B-0AD8-A5B4D57B4D79}"/>
              </a:ext>
            </a:extLst>
          </p:cNvPr>
          <p:cNvPicPr>
            <a:picLocks noChangeAspect="1"/>
          </p:cNvPicPr>
          <p:nvPr/>
        </p:nvPicPr>
        <p:blipFill>
          <a:blip r:embed="rId3"/>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8CD5C9A3-D59F-14E2-5582-A76F2D19D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3" name="Picture 2" descr="A cartoon of a robot&#10;&#10;Description automatically generated">
            <a:extLst>
              <a:ext uri="{FF2B5EF4-FFF2-40B4-BE49-F238E27FC236}">
                <a16:creationId xmlns:a16="http://schemas.microsoft.com/office/drawing/2014/main" id="{7DCD59D8-9473-D36E-E8CB-60CAA36C60F8}"/>
              </a:ext>
            </a:extLst>
          </p:cNvPr>
          <p:cNvPicPr>
            <a:picLocks noChangeAspect="1"/>
          </p:cNvPicPr>
          <p:nvPr/>
        </p:nvPicPr>
        <p:blipFill>
          <a:blip r:embed="rId2">
            <a:extLst>
              <a:ext uri="{28A0092B-C50C-407E-A947-70E740481C1C}">
                <a14:useLocalDpi xmlns:a14="http://schemas.microsoft.com/office/drawing/2010/main" val="0"/>
              </a:ext>
            </a:extLst>
          </a:blip>
          <a:srcRect l="63889" t="30247"/>
          <a:stretch/>
        </p:blipFill>
        <p:spPr>
          <a:xfrm>
            <a:off x="11887200" y="2933700"/>
            <a:ext cx="6031264" cy="6553200"/>
          </a:xfrm>
          <a:prstGeom prst="rect">
            <a:avLst/>
          </a:prstGeom>
        </p:spPr>
      </p:pic>
      <p:sp>
        <p:nvSpPr>
          <p:cNvPr id="2" name="TextBox 2"/>
          <p:cNvSpPr txBox="1"/>
          <p:nvPr/>
        </p:nvSpPr>
        <p:spPr>
          <a:xfrm>
            <a:off x="1905000" y="3848100"/>
            <a:ext cx="14142669" cy="1745207"/>
          </a:xfrm>
          <a:prstGeom prst="rect">
            <a:avLst/>
          </a:prstGeom>
        </p:spPr>
        <p:txBody>
          <a:bodyPr lIns="0" tIns="0" rIns="0" bIns="0" rtlCol="0" anchor="t">
            <a:spAutoFit/>
          </a:bodyPr>
          <a:lstStyle/>
          <a:p>
            <a:pPr algn="ctr">
              <a:lnSpc>
                <a:spcPts val="12847"/>
              </a:lnSpc>
            </a:pPr>
            <a:r>
              <a:rPr lang="en-US" sz="12719">
                <a:solidFill>
                  <a:srgbClr val="FFFFFF"/>
                </a:solidFill>
                <a:latin typeface="Bobby Jones"/>
                <a:ea typeface="Bobby Jones"/>
                <a:cs typeface="Bobby Jones"/>
                <a:sym typeface="Bobby Jones"/>
              </a:rPr>
              <a:t>PERSONAS</a:t>
            </a:r>
          </a:p>
        </p:txBody>
      </p:sp>
      <p:pic>
        <p:nvPicPr>
          <p:cNvPr id="8" name="Picture 7" descr="A blue and yellow logo&#10;&#10;Description automatically generated">
            <a:extLst>
              <a:ext uri="{FF2B5EF4-FFF2-40B4-BE49-F238E27FC236}">
                <a16:creationId xmlns:a16="http://schemas.microsoft.com/office/drawing/2014/main" id="{B234CE00-8685-ABB6-592A-E20C6784A046}"/>
              </a:ext>
            </a:extLst>
          </p:cNvPr>
          <p:cNvPicPr>
            <a:picLocks noChangeAspect="1"/>
          </p:cNvPicPr>
          <p:nvPr/>
        </p:nvPicPr>
        <p:blipFill>
          <a:blip r:embed="rId3"/>
          <a:stretch>
            <a:fillRect/>
          </a:stretch>
        </p:blipFill>
        <p:spPr>
          <a:xfrm>
            <a:off x="-652" y="326"/>
            <a:ext cx="1085821" cy="1027369"/>
          </a:xfrm>
          <a:prstGeom prst="rect">
            <a:avLst/>
          </a:prstGeom>
        </p:spPr>
      </p:pic>
      <p:pic>
        <p:nvPicPr>
          <p:cNvPr id="5" name="Graphic 4" descr="Pin with solid fill">
            <a:extLst>
              <a:ext uri="{FF2B5EF4-FFF2-40B4-BE49-F238E27FC236}">
                <a16:creationId xmlns:a16="http://schemas.microsoft.com/office/drawing/2014/main" id="{A5D9593F-0EF5-F74E-1C7E-04CA871816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183539"/>
            <a:ext cx="14107317" cy="7905690"/>
          </a:xfrm>
          <a:prstGeom prst="rect">
            <a:avLst/>
          </a:prstGeom>
        </p:spPr>
        <p:txBody>
          <a:bodyPr lIns="0" tIns="0" rIns="0" bIns="0" rtlCol="0" anchor="t">
            <a:spAutoFit/>
          </a:bodyPr>
          <a:lstStyle/>
          <a:p>
            <a:pPr algn="l">
              <a:lnSpc>
                <a:spcPts val="3079"/>
              </a:lnSpc>
            </a:pPr>
            <a:r>
              <a:rPr lang="en-US" sz="2150">
                <a:solidFill>
                  <a:srgbClr val="FFFFFF"/>
                </a:solidFill>
                <a:latin typeface="Jua"/>
                <a:ea typeface="Jua"/>
                <a:cs typeface="Jua"/>
                <a:sym typeface="Jua"/>
              </a:rPr>
              <a:t>Demographics:</a:t>
            </a:r>
          </a:p>
          <a:p>
            <a:pPr marL="474345" lvl="1" indent="-236855" algn="l">
              <a:lnSpc>
                <a:spcPts val="3079"/>
              </a:lnSpc>
              <a:buFont typeface="Arial"/>
              <a:buChar char="•"/>
            </a:pPr>
            <a:r>
              <a:rPr lang="en-US" sz="2150">
                <a:solidFill>
                  <a:srgbClr val="FFFFFF"/>
                </a:solidFill>
                <a:latin typeface="Jua"/>
                <a:ea typeface="Jua"/>
                <a:cs typeface="Jua"/>
                <a:sym typeface="Jua"/>
              </a:rPr>
              <a:t>Age: 53</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Gender: Male</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Location: Louisiana, USA</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Education: High school diploma</a:t>
            </a:r>
            <a:endParaRPr lang="en-US" sz="2199">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Experience: 15+ years</a:t>
            </a:r>
            <a:endParaRPr lang="en-US" sz="2150">
              <a:solidFill>
                <a:srgbClr val="FFFFFF"/>
              </a:solidFill>
              <a:latin typeface="Jua"/>
              <a:ea typeface="Jua"/>
              <a:cs typeface="Jua"/>
            </a:endParaRPr>
          </a:p>
          <a:p>
            <a:pPr algn="l">
              <a:lnSpc>
                <a:spcPts val="3079"/>
              </a:lnSpc>
            </a:pPr>
            <a:r>
              <a:rPr lang="en-US" sz="2150">
                <a:solidFill>
                  <a:srgbClr val="FFFFFF"/>
                </a:solidFill>
                <a:latin typeface="Jua"/>
                <a:ea typeface="Jua"/>
                <a:cs typeface="Jua"/>
                <a:sym typeface="Jua"/>
              </a:rPr>
              <a:t>Skills and Qualifications: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Forklift License</a:t>
            </a:r>
            <a:endParaRPr lang="en-US" sz="2150">
              <a:solidFill>
                <a:srgbClr val="FFFFFF"/>
              </a:solidFill>
              <a:latin typeface="Jua"/>
              <a:ea typeface="Jua"/>
              <a:cs typeface="Jua"/>
            </a:endParaRPr>
          </a:p>
          <a:p>
            <a:pPr marL="474345" lvl="1" indent="-236855">
              <a:lnSpc>
                <a:spcPts val="3079"/>
              </a:lnSpc>
              <a:buFont typeface="Arial"/>
              <a:buChar char="•"/>
            </a:pPr>
            <a:r>
              <a:rPr lang="en-US" sz="2150">
                <a:solidFill>
                  <a:srgbClr val="FFFFFF"/>
                </a:solidFill>
                <a:latin typeface="Jua"/>
                <a:ea typeface="Jua"/>
                <a:cs typeface="Jua"/>
                <a:sym typeface="Jua"/>
              </a:rPr>
              <a:t>Management in handling and securing cargo using forklifts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Excellent team worker, organized, and physically capable</a:t>
            </a:r>
            <a:endParaRPr lang="en-US" sz="2150">
              <a:solidFill>
                <a:srgbClr val="FFFFFF"/>
              </a:solidFill>
              <a:latin typeface="Jua"/>
              <a:ea typeface="Jua"/>
              <a:cs typeface="Jua"/>
            </a:endParaRPr>
          </a:p>
          <a:p>
            <a:pPr algn="l">
              <a:lnSpc>
                <a:spcPts val="3079"/>
              </a:lnSpc>
            </a:pPr>
            <a:r>
              <a:rPr lang="en-US" sz="2150">
                <a:solidFill>
                  <a:srgbClr val="FFFFFF"/>
                </a:solidFill>
                <a:latin typeface="Jua"/>
                <a:ea typeface="Jua"/>
                <a:cs typeface="Jua"/>
                <a:sym typeface="Jua"/>
              </a:rPr>
              <a:t>Goals and Needs: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José is originally from Mexico but has relocated to USA for better working opportunities for his children. He can understand very little English as most of his coworkers speak Spanish as well. During his old age, he started having frequent visits to the doctors where they speak in English with him, which he has difficulty understanding. He does not want to burden his children with the task of translating, and wants to retain confidentiality between himself and his doctor. It is also expensive to hire professional translators - beyond his budget. Jose is looking for an application where he can converse with the doctors without any communication hindrances, and keep transcripts as part of his medical record - both before and after translation.</a:t>
            </a:r>
            <a:endParaRPr lang="en-US" sz="2150">
              <a:solidFill>
                <a:srgbClr val="FFFFFF"/>
              </a:solidFill>
              <a:latin typeface="Jua"/>
              <a:ea typeface="Jua"/>
              <a:cs typeface="Jua"/>
            </a:endParaRPr>
          </a:p>
        </p:txBody>
      </p:sp>
      <p:sp>
        <p:nvSpPr>
          <p:cNvPr id="4" name="Freeform 4"/>
          <p:cNvSpPr/>
          <p:nvPr/>
        </p:nvSpPr>
        <p:spPr>
          <a:xfrm>
            <a:off x="12553860" y="2161681"/>
            <a:ext cx="4438312" cy="4221147"/>
          </a:xfrm>
          <a:custGeom>
            <a:avLst/>
            <a:gdLst/>
            <a:ahLst/>
            <a:cxnLst/>
            <a:rect l="l" t="t" r="r" b="b"/>
            <a:pathLst>
              <a:path w="4438312" h="4221147">
                <a:moveTo>
                  <a:pt x="0" y="0"/>
                </a:moveTo>
                <a:lnTo>
                  <a:pt x="4438312" y="0"/>
                </a:lnTo>
                <a:lnTo>
                  <a:pt x="4438312" y="4221147"/>
                </a:lnTo>
                <a:lnTo>
                  <a:pt x="0" y="422114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23925" y="853770"/>
            <a:ext cx="16440150"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JOSÉ RODRIGUEZ, DOCKS WORKER</a:t>
            </a:r>
          </a:p>
        </p:txBody>
      </p:sp>
      <p:pic>
        <p:nvPicPr>
          <p:cNvPr id="7" name="Picture 6" descr="A blue and yellow logo&#10;&#10;Description automatically generated">
            <a:extLst>
              <a:ext uri="{FF2B5EF4-FFF2-40B4-BE49-F238E27FC236}">
                <a16:creationId xmlns:a16="http://schemas.microsoft.com/office/drawing/2014/main" id="{E4B0EBE9-1BBB-8608-CECA-A12B8476EFBF}"/>
              </a:ext>
            </a:extLst>
          </p:cNvPr>
          <p:cNvPicPr>
            <a:picLocks noChangeAspect="1"/>
          </p:cNvPicPr>
          <p:nvPr/>
        </p:nvPicPr>
        <p:blipFill>
          <a:blip r:embed="rId3"/>
          <a:stretch>
            <a:fillRect/>
          </a:stretch>
        </p:blipFill>
        <p:spPr>
          <a:xfrm>
            <a:off x="-652" y="326"/>
            <a:ext cx="1085821" cy="1027369"/>
          </a:xfrm>
          <a:prstGeom prst="rect">
            <a:avLst/>
          </a:prstGeom>
        </p:spPr>
      </p:pic>
      <p:pic>
        <p:nvPicPr>
          <p:cNvPr id="6" name="Graphic 5" descr="Pin with solid fill">
            <a:extLst>
              <a:ext uri="{FF2B5EF4-FFF2-40B4-BE49-F238E27FC236}">
                <a16:creationId xmlns:a16="http://schemas.microsoft.com/office/drawing/2014/main" id="{8173F944-3CAE-0ADB-6D4D-9F7779C775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295934"/>
            <a:ext cx="14107317" cy="7361118"/>
          </a:xfrm>
          <a:prstGeom prst="rect">
            <a:avLst/>
          </a:prstGeom>
        </p:spPr>
        <p:txBody>
          <a:bodyPr lIns="0" tIns="0" rIns="0" bIns="0" rtlCol="0" anchor="t">
            <a:spAutoFit/>
          </a:bodyPr>
          <a:lstStyle/>
          <a:p>
            <a:pPr algn="l">
              <a:lnSpc>
                <a:spcPts val="3359"/>
              </a:lnSpc>
            </a:pPr>
            <a:r>
              <a:rPr lang="en-US" sz="2350">
                <a:solidFill>
                  <a:srgbClr val="FFFFFF"/>
                </a:solidFill>
                <a:latin typeface="Jua"/>
                <a:ea typeface="Jua"/>
                <a:cs typeface="Jua"/>
                <a:sym typeface="Jua"/>
              </a:rPr>
              <a:t>Demographics:</a:t>
            </a:r>
          </a:p>
          <a:p>
            <a:pPr marL="517525" lvl="1" indent="-258445" algn="l">
              <a:lnSpc>
                <a:spcPts val="3359"/>
              </a:lnSpc>
              <a:buFont typeface="Arial"/>
              <a:buChar char="•"/>
            </a:pPr>
            <a:r>
              <a:rPr lang="en-US" sz="2350">
                <a:solidFill>
                  <a:srgbClr val="FFFFFF"/>
                </a:solidFill>
                <a:latin typeface="Jua"/>
                <a:ea typeface="Jua"/>
                <a:cs typeface="Jua"/>
                <a:sym typeface="Jua"/>
              </a:rPr>
              <a:t>Age: 27</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Gender: Female</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Location: Edinburgh, UK</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Education: LLM in International Law</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Experience: 4+ years</a:t>
            </a:r>
            <a:endParaRPr lang="en-US" sz="2350">
              <a:solidFill>
                <a:srgbClr val="FFFFFF"/>
              </a:solidFill>
              <a:latin typeface="Jua"/>
              <a:ea typeface="Jua"/>
              <a:cs typeface="Jua"/>
            </a:endParaRPr>
          </a:p>
          <a:p>
            <a:pPr algn="l">
              <a:lnSpc>
                <a:spcPts val="3359"/>
              </a:lnSpc>
            </a:pPr>
            <a:r>
              <a:rPr lang="en-US" sz="2350">
                <a:solidFill>
                  <a:srgbClr val="FFFFFF"/>
                </a:solidFill>
                <a:latin typeface="Jua"/>
                <a:ea typeface="Jua"/>
                <a:cs typeface="Jua"/>
                <a:sym typeface="Jua"/>
              </a:rPr>
              <a:t>Skills and Qualifications: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Skilled in conducting in-depth research regarding international legal issues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Proficient in explaining legal concepts and mediating in legal cases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Professional, showcasing confidence and problem solving skills.</a:t>
            </a:r>
            <a:endParaRPr lang="en-US" sz="2350">
              <a:solidFill>
                <a:srgbClr val="FFFFFF"/>
              </a:solidFill>
              <a:latin typeface="Jua"/>
              <a:ea typeface="Jua"/>
              <a:cs typeface="Jua"/>
            </a:endParaRPr>
          </a:p>
          <a:p>
            <a:pPr algn="l">
              <a:lnSpc>
                <a:spcPts val="3359"/>
              </a:lnSpc>
            </a:pPr>
            <a:r>
              <a:rPr lang="en-US" sz="2350">
                <a:solidFill>
                  <a:srgbClr val="FFFFFF"/>
                </a:solidFill>
                <a:latin typeface="Jua"/>
                <a:ea typeface="Jua"/>
                <a:cs typeface="Jua"/>
                <a:sym typeface="Jua"/>
              </a:rPr>
              <a:t>Goals and Needs: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Anjali’s job is to provide legal advice to multinational corporations who need to comply with different regulations for both their U.K and Swedish subsidiaries. To not disclose business information and legal strategies to a 3rd party, Anjali would like an application which can transcribe and translate discussion during meetings without breaching confidentiality or having to create further confidentiality agreements with translators.</a:t>
            </a:r>
            <a:endParaRPr lang="en-US" sz="2350">
              <a:solidFill>
                <a:srgbClr val="FFFFFF"/>
              </a:solidFill>
              <a:latin typeface="Jua"/>
              <a:ea typeface="Jua"/>
              <a:cs typeface="Jua"/>
            </a:endParaRPr>
          </a:p>
        </p:txBody>
      </p:sp>
      <p:sp>
        <p:nvSpPr>
          <p:cNvPr id="4" name="Freeform 4"/>
          <p:cNvSpPr/>
          <p:nvPr/>
        </p:nvSpPr>
        <p:spPr>
          <a:xfrm>
            <a:off x="13639800" y="2095500"/>
            <a:ext cx="4261394" cy="4038600"/>
          </a:xfrm>
          <a:custGeom>
            <a:avLst/>
            <a:gdLst/>
            <a:ahLst/>
            <a:cxnLst/>
            <a:rect l="l" t="t" r="r" b="b"/>
            <a:pathLst>
              <a:path w="4428533" h="4400854">
                <a:moveTo>
                  <a:pt x="0" y="0"/>
                </a:moveTo>
                <a:lnTo>
                  <a:pt x="4428533" y="0"/>
                </a:lnTo>
                <a:lnTo>
                  <a:pt x="4428533" y="4400855"/>
                </a:lnTo>
                <a:lnTo>
                  <a:pt x="0" y="4400855"/>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23925" y="853770"/>
            <a:ext cx="16440150"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ANJALI CHITRE, LAWYER</a:t>
            </a:r>
          </a:p>
        </p:txBody>
      </p:sp>
      <p:pic>
        <p:nvPicPr>
          <p:cNvPr id="7" name="Picture 6" descr="A blue and yellow logo&#10;&#10;Description automatically generated">
            <a:extLst>
              <a:ext uri="{FF2B5EF4-FFF2-40B4-BE49-F238E27FC236}">
                <a16:creationId xmlns:a16="http://schemas.microsoft.com/office/drawing/2014/main" id="{91AC079F-BC96-D551-B520-E02423CA4530}"/>
              </a:ext>
            </a:extLst>
          </p:cNvPr>
          <p:cNvPicPr>
            <a:picLocks noChangeAspect="1"/>
          </p:cNvPicPr>
          <p:nvPr/>
        </p:nvPicPr>
        <p:blipFill>
          <a:blip r:embed="rId3"/>
          <a:stretch>
            <a:fillRect/>
          </a:stretch>
        </p:blipFill>
        <p:spPr>
          <a:xfrm>
            <a:off x="-652" y="326"/>
            <a:ext cx="1085821" cy="1027369"/>
          </a:xfrm>
          <a:prstGeom prst="rect">
            <a:avLst/>
          </a:prstGeom>
        </p:spPr>
      </p:pic>
      <p:pic>
        <p:nvPicPr>
          <p:cNvPr id="8" name="Graphic 7" descr="Pin with solid fill">
            <a:extLst>
              <a:ext uri="{FF2B5EF4-FFF2-40B4-BE49-F238E27FC236}">
                <a16:creationId xmlns:a16="http://schemas.microsoft.com/office/drawing/2014/main" id="{9CF4DBF7-6739-EDD7-605B-4DBA44311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295934"/>
            <a:ext cx="14107317" cy="6749416"/>
          </a:xfrm>
          <a:prstGeom prst="rect">
            <a:avLst/>
          </a:prstGeom>
        </p:spPr>
        <p:txBody>
          <a:bodyPr lIns="0" tIns="0" rIns="0" bIns="0" rtlCol="0" anchor="t">
            <a:spAutoFit/>
          </a:bodyPr>
          <a:lstStyle/>
          <a:p>
            <a:pPr algn="l">
              <a:lnSpc>
                <a:spcPts val="3359"/>
              </a:lnSpc>
            </a:pPr>
            <a:r>
              <a:rPr lang="en-US" sz="2399">
                <a:solidFill>
                  <a:srgbClr val="FFFFFF"/>
                </a:solidFill>
                <a:latin typeface="Jua"/>
                <a:ea typeface="Jua"/>
                <a:cs typeface="Jua"/>
                <a:sym typeface="Jua"/>
              </a:rPr>
              <a:t>Demographics:</a:t>
            </a:r>
          </a:p>
          <a:p>
            <a:pPr marL="518154" lvl="1" indent="-259077" algn="l">
              <a:lnSpc>
                <a:spcPts val="3359"/>
              </a:lnSpc>
              <a:buFont typeface="Arial"/>
              <a:buChar char="•"/>
            </a:pPr>
            <a:r>
              <a:rPr lang="en-US" sz="2399">
                <a:solidFill>
                  <a:srgbClr val="FFFFFF"/>
                </a:solidFill>
                <a:latin typeface="Jua"/>
                <a:ea typeface="Jua"/>
                <a:cs typeface="Jua"/>
                <a:sym typeface="Jua"/>
              </a:rPr>
              <a:t>Age: 27</a:t>
            </a:r>
          </a:p>
          <a:p>
            <a:pPr marL="518154" lvl="1" indent="-259077" algn="l">
              <a:lnSpc>
                <a:spcPts val="3359"/>
              </a:lnSpc>
              <a:buFont typeface="Arial"/>
              <a:buChar char="•"/>
            </a:pPr>
            <a:r>
              <a:rPr lang="en-US" sz="2399">
                <a:solidFill>
                  <a:srgbClr val="FFFFFF"/>
                </a:solidFill>
                <a:latin typeface="Jua"/>
                <a:ea typeface="Jua"/>
                <a:cs typeface="Jua"/>
                <a:sym typeface="Jua"/>
              </a:rPr>
              <a:t>Gender: Female</a:t>
            </a:r>
          </a:p>
          <a:p>
            <a:pPr marL="518154" lvl="1" indent="-259077" algn="l">
              <a:lnSpc>
                <a:spcPts val="3359"/>
              </a:lnSpc>
              <a:buFont typeface="Arial"/>
              <a:buChar char="•"/>
            </a:pPr>
            <a:r>
              <a:rPr lang="en-US" sz="2399">
                <a:solidFill>
                  <a:srgbClr val="FFFFFF"/>
                </a:solidFill>
                <a:latin typeface="Jua"/>
                <a:ea typeface="Jua"/>
                <a:cs typeface="Jua"/>
                <a:sym typeface="Jua"/>
              </a:rPr>
              <a:t>Location: Toronto, CA</a:t>
            </a:r>
          </a:p>
          <a:p>
            <a:pPr marL="518154" lvl="1" indent="-259077" algn="l">
              <a:lnSpc>
                <a:spcPts val="3359"/>
              </a:lnSpc>
              <a:buFont typeface="Arial"/>
              <a:buChar char="•"/>
            </a:pPr>
            <a:r>
              <a:rPr lang="en-US" sz="2399">
                <a:solidFill>
                  <a:srgbClr val="FFFFFF"/>
                </a:solidFill>
                <a:latin typeface="Jua"/>
                <a:ea typeface="Jua"/>
                <a:cs typeface="Jua"/>
                <a:sym typeface="Jua"/>
              </a:rPr>
              <a:t>Education: Bachelors of Business Administration (BBA)</a:t>
            </a:r>
          </a:p>
          <a:p>
            <a:pPr marL="518154" lvl="1" indent="-259077" algn="l">
              <a:lnSpc>
                <a:spcPts val="3359"/>
              </a:lnSpc>
              <a:buFont typeface="Arial"/>
              <a:buChar char="•"/>
            </a:pPr>
            <a:r>
              <a:rPr lang="en-US" sz="2399">
                <a:solidFill>
                  <a:srgbClr val="FFFFFF"/>
                </a:solidFill>
                <a:latin typeface="Jua"/>
                <a:ea typeface="Jua"/>
                <a:cs typeface="Jua"/>
                <a:sym typeface="Jua"/>
              </a:rPr>
              <a:t>Experience: 1 years</a:t>
            </a:r>
          </a:p>
          <a:p>
            <a:pPr algn="l">
              <a:lnSpc>
                <a:spcPts val="3359"/>
              </a:lnSpc>
            </a:pPr>
            <a:r>
              <a:rPr lang="en-US" sz="2399">
                <a:solidFill>
                  <a:srgbClr val="FFFFFF"/>
                </a:solidFill>
                <a:latin typeface="Jua"/>
                <a:ea typeface="Jua"/>
                <a:cs typeface="Jua"/>
                <a:sym typeface="Jua"/>
              </a:rPr>
              <a:t>Skills and Qualifications:</a:t>
            </a:r>
          </a:p>
          <a:p>
            <a:pPr marL="518154" lvl="1" indent="-259077" algn="l">
              <a:lnSpc>
                <a:spcPts val="3359"/>
              </a:lnSpc>
              <a:buFont typeface="Arial"/>
              <a:buChar char="•"/>
            </a:pPr>
            <a:r>
              <a:rPr lang="en-US" sz="2399">
                <a:solidFill>
                  <a:srgbClr val="FFFFFF"/>
                </a:solidFill>
                <a:latin typeface="Jua"/>
                <a:ea typeface="Jua"/>
                <a:cs typeface="Jua"/>
                <a:sym typeface="Jua"/>
              </a:rPr>
              <a:t>Proficient in Excel, Microsoft Office, Outlook, Google Workspace</a:t>
            </a:r>
          </a:p>
          <a:p>
            <a:pPr marL="518154" lvl="1" indent="-259077" algn="l">
              <a:lnSpc>
                <a:spcPts val="3359"/>
              </a:lnSpc>
              <a:buFont typeface="Arial"/>
              <a:buChar char="•"/>
            </a:pPr>
            <a:r>
              <a:rPr lang="en-US" sz="2399">
                <a:solidFill>
                  <a:srgbClr val="FFFFFF"/>
                </a:solidFill>
                <a:latin typeface="Jua"/>
                <a:ea typeface="Jua"/>
                <a:cs typeface="Jua"/>
                <a:sym typeface="Jua"/>
              </a:rPr>
              <a:t>Certified Administrative Professional (CAP)</a:t>
            </a:r>
          </a:p>
          <a:p>
            <a:pPr marL="518154" lvl="1" indent="-259077" algn="l">
              <a:lnSpc>
                <a:spcPts val="3359"/>
              </a:lnSpc>
              <a:buFont typeface="Arial"/>
              <a:buChar char="•"/>
            </a:pPr>
            <a:r>
              <a:rPr lang="en-US" sz="2399">
                <a:solidFill>
                  <a:srgbClr val="FFFFFF"/>
                </a:solidFill>
                <a:latin typeface="Jua"/>
                <a:ea typeface="Jua"/>
                <a:cs typeface="Jua"/>
                <a:sym typeface="Jua"/>
              </a:rPr>
              <a:t>Excellent organizational, administrative, and interpersonal skills</a:t>
            </a:r>
          </a:p>
          <a:p>
            <a:pPr algn="l">
              <a:lnSpc>
                <a:spcPts val="3359"/>
              </a:lnSpc>
            </a:pPr>
            <a:r>
              <a:rPr lang="en-US" sz="2399">
                <a:solidFill>
                  <a:srgbClr val="FFFFFF"/>
                </a:solidFill>
                <a:latin typeface="Jua"/>
                <a:ea typeface="Jua"/>
                <a:cs typeface="Jua"/>
                <a:sym typeface="Jua"/>
              </a:rPr>
              <a:t>Goals and Needs:</a:t>
            </a:r>
          </a:p>
          <a:p>
            <a:pPr marL="518154" lvl="1" indent="-259077" algn="l">
              <a:lnSpc>
                <a:spcPts val="3359"/>
              </a:lnSpc>
              <a:buFont typeface="Arial"/>
              <a:buChar char="•"/>
            </a:pPr>
            <a:r>
              <a:rPr lang="en-US" sz="2399">
                <a:solidFill>
                  <a:srgbClr val="FFFFFF"/>
                </a:solidFill>
                <a:latin typeface="Jua"/>
                <a:ea typeface="Jua"/>
                <a:cs typeface="Jua"/>
                <a:sym typeface="Jua"/>
              </a:rPr>
              <a:t>Nicole is originally from NYC but has relocated to Canada for work. Nicole has to attend daily meetings and transcribe the meetings for her higher-ups. Some of her co-workers switch between French and English in the meetings which frustrates Nicole since her native language is English and she has no experience with French. Nicole is looking for a tool that will help her efficiently transcribe the meetings and also assist with translating the French terms.</a:t>
            </a:r>
          </a:p>
        </p:txBody>
      </p:sp>
      <p:sp>
        <p:nvSpPr>
          <p:cNvPr id="4" name="Freeform 4"/>
          <p:cNvSpPr/>
          <p:nvPr/>
        </p:nvSpPr>
        <p:spPr>
          <a:xfrm>
            <a:off x="13265502" y="1956522"/>
            <a:ext cx="4627130" cy="4908509"/>
          </a:xfrm>
          <a:custGeom>
            <a:avLst/>
            <a:gdLst/>
            <a:ahLst/>
            <a:cxnLst/>
            <a:rect l="l" t="t" r="r" b="b"/>
            <a:pathLst>
              <a:path w="4627130" h="4908509">
                <a:moveTo>
                  <a:pt x="0" y="0"/>
                </a:moveTo>
                <a:lnTo>
                  <a:pt x="4627130" y="0"/>
                </a:lnTo>
                <a:lnTo>
                  <a:pt x="4627130" y="4908509"/>
                </a:lnTo>
                <a:lnTo>
                  <a:pt x="0" y="4908509"/>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96453" y="939495"/>
            <a:ext cx="16440150" cy="797361"/>
          </a:xfrm>
          <a:prstGeom prst="rect">
            <a:avLst/>
          </a:prstGeom>
        </p:spPr>
        <p:txBody>
          <a:bodyPr lIns="0" tIns="0" rIns="0" bIns="0" rtlCol="0" anchor="t">
            <a:spAutoFit/>
          </a:bodyPr>
          <a:lstStyle/>
          <a:p>
            <a:pPr algn="ctr">
              <a:lnSpc>
                <a:spcPts val="5865"/>
              </a:lnSpc>
            </a:pPr>
            <a:r>
              <a:rPr lang="en-US" sz="5807">
                <a:solidFill>
                  <a:srgbClr val="FFFFFF"/>
                </a:solidFill>
                <a:latin typeface="Bobby Jones"/>
                <a:ea typeface="Bobby Jones"/>
                <a:cs typeface="Bobby Jones"/>
                <a:sym typeface="Bobby Jones"/>
              </a:rPr>
              <a:t>NICOLE SCHULER, EXECUTIVE ADMINISTRATIVE ASSISTANT</a:t>
            </a:r>
          </a:p>
        </p:txBody>
      </p:sp>
      <p:pic>
        <p:nvPicPr>
          <p:cNvPr id="7" name="Picture 6" descr="A blue and yellow logo&#10;&#10;Description automatically generated">
            <a:extLst>
              <a:ext uri="{FF2B5EF4-FFF2-40B4-BE49-F238E27FC236}">
                <a16:creationId xmlns:a16="http://schemas.microsoft.com/office/drawing/2014/main" id="{3B1041F6-CDFF-B2EC-6DFB-259DC89574F1}"/>
              </a:ext>
            </a:extLst>
          </p:cNvPr>
          <p:cNvPicPr>
            <a:picLocks noChangeAspect="1"/>
          </p:cNvPicPr>
          <p:nvPr/>
        </p:nvPicPr>
        <p:blipFill>
          <a:blip r:embed="rId3"/>
          <a:stretch>
            <a:fillRect/>
          </a:stretch>
        </p:blipFill>
        <p:spPr>
          <a:xfrm>
            <a:off x="-652" y="326"/>
            <a:ext cx="1085821" cy="1027369"/>
          </a:xfrm>
          <a:prstGeom prst="rect">
            <a:avLst/>
          </a:prstGeom>
        </p:spPr>
      </p:pic>
      <p:pic>
        <p:nvPicPr>
          <p:cNvPr id="8" name="Graphic 7" descr="Pin with solid fill">
            <a:extLst>
              <a:ext uri="{FF2B5EF4-FFF2-40B4-BE49-F238E27FC236}">
                <a16:creationId xmlns:a16="http://schemas.microsoft.com/office/drawing/2014/main" id="{D68B1D5F-E3EA-718B-0757-C3A542EE91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444571" y="6470"/>
            <a:ext cx="914400"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TextBox 5"/>
          <p:cNvSpPr txBox="1"/>
          <p:nvPr/>
        </p:nvSpPr>
        <p:spPr>
          <a:xfrm>
            <a:off x="2459260" y="1027418"/>
            <a:ext cx="13377497" cy="787780"/>
          </a:xfrm>
          <a:prstGeom prst="rect">
            <a:avLst/>
          </a:prstGeom>
        </p:spPr>
        <p:txBody>
          <a:bodyPr wrap="square" lIns="0" tIns="0" rIns="0" bIns="0" rtlCol="0" anchor="t">
            <a:spAutoFit/>
          </a:bodyPr>
          <a:lstStyle/>
          <a:p>
            <a:pPr algn="ctr">
              <a:lnSpc>
                <a:spcPts val="5865"/>
              </a:lnSpc>
            </a:pPr>
            <a:r>
              <a:rPr lang="en-US" sz="5800">
                <a:solidFill>
                  <a:srgbClr val="FFFFFF"/>
                </a:solidFill>
                <a:latin typeface="Bobby Jones"/>
                <a:sym typeface="Bobby Jones"/>
              </a:rPr>
              <a:t>MVP Design</a:t>
            </a:r>
            <a:endParaRPr lang="en-US"/>
          </a:p>
        </p:txBody>
      </p:sp>
      <p:pic>
        <p:nvPicPr>
          <p:cNvPr id="7" name="Picture 6" descr="A blue and yellow logo&#10;&#10;Description automatically generated">
            <a:extLst>
              <a:ext uri="{FF2B5EF4-FFF2-40B4-BE49-F238E27FC236}">
                <a16:creationId xmlns:a16="http://schemas.microsoft.com/office/drawing/2014/main" id="{3B1041F6-CDFF-B2EC-6DFB-259DC89574F1}"/>
              </a:ext>
            </a:extLst>
          </p:cNvPr>
          <p:cNvPicPr>
            <a:picLocks noChangeAspect="1"/>
          </p:cNvPicPr>
          <p:nvPr/>
        </p:nvPicPr>
        <p:blipFill>
          <a:blip r:embed="rId2"/>
          <a:stretch>
            <a:fillRect/>
          </a:stretch>
        </p:blipFill>
        <p:spPr>
          <a:xfrm>
            <a:off x="-652" y="326"/>
            <a:ext cx="1085821" cy="102736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0C1BD57-B34D-03CF-D761-7684600771F0}"/>
              </a:ext>
            </a:extLst>
          </p:cNvPr>
          <p:cNvPicPr>
            <a:picLocks noChangeAspect="1"/>
          </p:cNvPicPr>
          <p:nvPr/>
        </p:nvPicPr>
        <p:blipFill>
          <a:blip r:embed="rId3"/>
          <a:srcRect t="2761" r="20732" b="307"/>
          <a:stretch/>
        </p:blipFill>
        <p:spPr>
          <a:xfrm>
            <a:off x="890215" y="2952935"/>
            <a:ext cx="7707881" cy="4678407"/>
          </a:xfrm>
          <a:prstGeom prst="rect">
            <a:avLst/>
          </a:prstGeom>
        </p:spPr>
      </p:pic>
      <p:sp>
        <p:nvSpPr>
          <p:cNvPr id="2" name="TextBox 1">
            <a:extLst>
              <a:ext uri="{FF2B5EF4-FFF2-40B4-BE49-F238E27FC236}">
                <a16:creationId xmlns:a16="http://schemas.microsoft.com/office/drawing/2014/main" id="{3CD5D9A3-0C1B-5533-7D79-179D8D29EC61}"/>
              </a:ext>
            </a:extLst>
          </p:cNvPr>
          <p:cNvSpPr txBox="1"/>
          <p:nvPr/>
        </p:nvSpPr>
        <p:spPr>
          <a:xfrm>
            <a:off x="8853408" y="2111643"/>
            <a:ext cx="8543439"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solidFill>
                  <a:schemeClr val="bg1"/>
                </a:solidFill>
                <a:latin typeface="Jua"/>
                <a:ea typeface="Jua"/>
                <a:cs typeface="Calibri"/>
              </a:rPr>
              <a:t>Upload Audio</a:t>
            </a:r>
          </a:p>
          <a:p>
            <a:pPr marL="800100" lvl="1" indent="-342900">
              <a:buFont typeface="Wingdings"/>
              <a:buChar char="§"/>
            </a:pPr>
            <a:r>
              <a:rPr lang="en-US" sz="2000">
                <a:solidFill>
                  <a:schemeClr val="bg1"/>
                </a:solidFill>
                <a:latin typeface="Jua"/>
                <a:ea typeface="Jua"/>
                <a:cs typeface="Calibri"/>
              </a:rPr>
              <a:t>User should be able to upload a .mp3 file from their computer. </a:t>
            </a:r>
          </a:p>
          <a:p>
            <a:pPr marL="800100" lvl="1" indent="-342900">
              <a:buFont typeface="Wingdings"/>
              <a:buChar char="§"/>
            </a:pPr>
            <a:r>
              <a:rPr lang="en-US" sz="2000">
                <a:solidFill>
                  <a:schemeClr val="bg1"/>
                </a:solidFill>
                <a:latin typeface="Jua"/>
                <a:ea typeface="Jua"/>
                <a:cs typeface="Calibri"/>
              </a:rPr>
              <a:t>The application should not allow any other file type to be uploaded.</a:t>
            </a:r>
          </a:p>
          <a:p>
            <a:pPr marL="800100" lvl="1" indent="-342900">
              <a:buFont typeface="Wingdings"/>
              <a:buChar char="§"/>
            </a:pPr>
            <a:r>
              <a:rPr lang="en-US" sz="2000">
                <a:solidFill>
                  <a:schemeClr val="bg1"/>
                </a:solidFill>
                <a:latin typeface="Jua"/>
                <a:ea typeface="Jua"/>
                <a:cs typeface="Calibri"/>
              </a:rPr>
              <a:t>User should be able to remove the audio file once it was uploaded.</a:t>
            </a:r>
          </a:p>
          <a:p>
            <a:pPr lvl="1"/>
            <a:endParaRPr lang="en-US" sz="2000">
              <a:solidFill>
                <a:schemeClr val="bg1"/>
              </a:solidFill>
              <a:latin typeface="Jua"/>
              <a:ea typeface="Jua"/>
              <a:cs typeface="Calibri"/>
            </a:endParaRPr>
          </a:p>
          <a:p>
            <a:pPr marL="342900" indent="-342900">
              <a:buFont typeface="Wingdings"/>
              <a:buChar char="§"/>
            </a:pPr>
            <a:r>
              <a:rPr lang="en-US" sz="2400">
                <a:solidFill>
                  <a:schemeClr val="bg1"/>
                </a:solidFill>
                <a:latin typeface="Jua"/>
                <a:ea typeface="Jua"/>
                <a:cs typeface="Calibri"/>
              </a:rPr>
              <a:t>Record Audio from Mic</a:t>
            </a:r>
          </a:p>
          <a:p>
            <a:pPr marL="800100" lvl="1" indent="-342900">
              <a:buFont typeface="Wingdings"/>
              <a:buChar char="§"/>
            </a:pPr>
            <a:r>
              <a:rPr lang="en-US" sz="2000">
                <a:solidFill>
                  <a:schemeClr val="bg1"/>
                </a:solidFill>
                <a:latin typeface="Jua"/>
                <a:ea typeface="Jua"/>
                <a:cs typeface="Calibri"/>
              </a:rPr>
              <a:t>User should be able to use our application, SpeakEZ, to record audio.</a:t>
            </a:r>
          </a:p>
          <a:p>
            <a:pPr lvl="1"/>
            <a:endParaRPr lang="en-US" sz="2000">
              <a:solidFill>
                <a:schemeClr val="bg1"/>
              </a:solidFill>
              <a:latin typeface="Jua"/>
              <a:ea typeface="Jua"/>
              <a:cs typeface="Calibri"/>
            </a:endParaRPr>
          </a:p>
          <a:p>
            <a:pPr marL="342900" indent="-342900">
              <a:buFont typeface="Wingdings"/>
              <a:buChar char="§"/>
            </a:pPr>
            <a:r>
              <a:rPr lang="en-US" sz="2400">
                <a:solidFill>
                  <a:schemeClr val="bg1"/>
                </a:solidFill>
                <a:latin typeface="Jua"/>
                <a:ea typeface="Jua"/>
                <a:cs typeface="Calibri"/>
              </a:rPr>
              <a:t>Transcribe Audio</a:t>
            </a:r>
          </a:p>
          <a:p>
            <a:pPr marL="800100" lvl="1" indent="-342900">
              <a:buFont typeface="Wingdings"/>
              <a:buChar char="§"/>
            </a:pPr>
            <a:r>
              <a:rPr lang="en-US" sz="2000">
                <a:solidFill>
                  <a:schemeClr val="bg1"/>
                </a:solidFill>
                <a:latin typeface="Jua"/>
                <a:ea typeface="Jua"/>
                <a:cs typeface="Calibri"/>
              </a:rPr>
              <a:t>The application should transcribe the audio that was uploaded by the user.</a:t>
            </a:r>
          </a:p>
          <a:p>
            <a:pPr lvl="1"/>
            <a:endParaRPr lang="en-US" sz="2000">
              <a:solidFill>
                <a:schemeClr val="bg1"/>
              </a:solidFill>
              <a:latin typeface="Jua"/>
              <a:ea typeface="Jua"/>
              <a:cs typeface="Calibri"/>
            </a:endParaRPr>
          </a:p>
          <a:p>
            <a:pPr marL="342900" indent="-342900">
              <a:buFont typeface="Wingdings"/>
              <a:buChar char="§"/>
            </a:pPr>
            <a:r>
              <a:rPr lang="en-US" sz="2400">
                <a:solidFill>
                  <a:schemeClr val="bg1"/>
                </a:solidFill>
                <a:latin typeface="Jua"/>
                <a:ea typeface="Jua"/>
                <a:cs typeface="Calibri"/>
              </a:rPr>
              <a:t>Language Selection:</a:t>
            </a:r>
          </a:p>
          <a:p>
            <a:pPr marL="800100" lvl="1" indent="-342900">
              <a:buFont typeface="Wingdings"/>
              <a:buChar char="§"/>
            </a:pPr>
            <a:r>
              <a:rPr lang="en-US" sz="2000">
                <a:solidFill>
                  <a:schemeClr val="bg1"/>
                </a:solidFill>
                <a:latin typeface="Jua"/>
                <a:ea typeface="Jua"/>
                <a:cs typeface="Calibri"/>
              </a:rPr>
              <a:t>User should be able to select the language they want to translate their transcription into.</a:t>
            </a:r>
          </a:p>
          <a:p>
            <a:pPr lvl="1"/>
            <a:endParaRPr lang="en-US" sz="2000">
              <a:solidFill>
                <a:schemeClr val="bg1"/>
              </a:solidFill>
              <a:latin typeface="Jua"/>
              <a:ea typeface="Jua"/>
              <a:cs typeface="Calibri"/>
            </a:endParaRPr>
          </a:p>
          <a:p>
            <a:pPr marL="342900" indent="-342900">
              <a:buFont typeface="Wingdings"/>
              <a:buChar char="§"/>
            </a:pPr>
            <a:r>
              <a:rPr lang="en-US" sz="2400">
                <a:solidFill>
                  <a:schemeClr val="bg1"/>
                </a:solidFill>
                <a:latin typeface="Jua"/>
                <a:ea typeface="Jua"/>
                <a:cs typeface="Calibri"/>
              </a:rPr>
              <a:t>Translate Transcription</a:t>
            </a:r>
          </a:p>
          <a:p>
            <a:pPr marL="800100" lvl="1" indent="-342900">
              <a:buFont typeface="Wingdings"/>
              <a:buChar char="§"/>
            </a:pPr>
            <a:r>
              <a:rPr lang="en-US" sz="2000">
                <a:solidFill>
                  <a:schemeClr val="bg1"/>
                </a:solidFill>
                <a:latin typeface="Jua"/>
                <a:ea typeface="Jua"/>
                <a:cs typeface="Calibri"/>
              </a:rPr>
              <a:t>The application should translate the transcription in the language the user desires.</a:t>
            </a:r>
          </a:p>
        </p:txBody>
      </p:sp>
      <p:pic>
        <p:nvPicPr>
          <p:cNvPr id="6" name="Graphic 5" descr="Pin with solid fill">
            <a:extLst>
              <a:ext uri="{FF2B5EF4-FFF2-40B4-BE49-F238E27FC236}">
                <a16:creationId xmlns:a16="http://schemas.microsoft.com/office/drawing/2014/main" id="{F42AF05A-F582-5D1D-0825-C3C5D78ECB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444571" y="6470"/>
            <a:ext cx="914400" cy="914400"/>
          </a:xfrm>
          <a:prstGeom prst="rect">
            <a:avLst/>
          </a:prstGeom>
        </p:spPr>
      </p:pic>
    </p:spTree>
    <p:extLst>
      <p:ext uri="{BB962C8B-B14F-4D97-AF65-F5344CB8AC3E}">
        <p14:creationId xmlns:p14="http://schemas.microsoft.com/office/powerpoint/2010/main" val="3379754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24" name="Picture 23" descr="A cartoon of a dog holding a toy&#10;&#10;Description automatically generated">
            <a:extLst>
              <a:ext uri="{FF2B5EF4-FFF2-40B4-BE49-F238E27FC236}">
                <a16:creationId xmlns:a16="http://schemas.microsoft.com/office/drawing/2014/main" id="{AE2D091C-495B-CCCC-43C1-A95861A15811}"/>
              </a:ext>
            </a:extLst>
          </p:cNvPr>
          <p:cNvPicPr>
            <a:picLocks noChangeAspect="1"/>
          </p:cNvPicPr>
          <p:nvPr/>
        </p:nvPicPr>
        <p:blipFill>
          <a:blip r:embed="rId2">
            <a:extLst>
              <a:ext uri="{28A0092B-C50C-407E-A947-70E740481C1C}">
                <a14:useLocalDpi xmlns:a14="http://schemas.microsoft.com/office/drawing/2010/main" val="0"/>
              </a:ext>
            </a:extLst>
          </a:blip>
          <a:srcRect l="60417" b="17901"/>
          <a:stretch/>
        </p:blipFill>
        <p:spPr>
          <a:xfrm>
            <a:off x="16400971" y="7125"/>
            <a:ext cx="1700124" cy="1872100"/>
          </a:xfrm>
          <a:prstGeom prst="rect">
            <a:avLst/>
          </a:prstGeom>
        </p:spPr>
      </p:pic>
      <p:sp>
        <p:nvSpPr>
          <p:cNvPr id="6" name="Freeform 6"/>
          <p:cNvSpPr/>
          <p:nvPr/>
        </p:nvSpPr>
        <p:spPr>
          <a:xfrm>
            <a:off x="-339025" y="6875259"/>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4445494" y="-235976"/>
            <a:ext cx="9388556" cy="1649298"/>
          </a:xfrm>
          <a:prstGeom prst="rect">
            <a:avLst/>
          </a:prstGeom>
        </p:spPr>
        <p:txBody>
          <a:bodyPr lIns="0" tIns="0" rIns="0" bIns="0" rtlCol="0" anchor="ctr">
            <a:spAutoFit/>
          </a:bodyPr>
          <a:lstStyle/>
          <a:p>
            <a:pPr algn="ctr">
              <a:lnSpc>
                <a:spcPts val="14709"/>
              </a:lnSpc>
            </a:pPr>
            <a:r>
              <a:rPr lang="en-US" sz="8000">
                <a:solidFill>
                  <a:srgbClr val="FFFFFF"/>
                </a:solidFill>
                <a:latin typeface="Bobby Jones"/>
                <a:ea typeface="Bobby Jones"/>
                <a:cs typeface="Bobby Jones"/>
                <a:sym typeface="Bobby Jones"/>
              </a:rPr>
              <a:t>AGENDA</a:t>
            </a:r>
            <a:endParaRPr lang="en-US" sz="8000">
              <a:solidFill>
                <a:srgbClr val="FFFFFF"/>
              </a:solidFill>
              <a:latin typeface="Bobby Jones"/>
              <a:ea typeface="Bobby Jones"/>
              <a:cs typeface="Bobby Jones"/>
            </a:endParaRPr>
          </a:p>
        </p:txBody>
      </p:sp>
      <p:pic>
        <p:nvPicPr>
          <p:cNvPr id="29" name="Picture 28" descr="A blue and yellow logo&#10;&#10;Description automatically generated">
            <a:extLst>
              <a:ext uri="{FF2B5EF4-FFF2-40B4-BE49-F238E27FC236}">
                <a16:creationId xmlns:a16="http://schemas.microsoft.com/office/drawing/2014/main" id="{7894DB0D-339A-A3A5-70A8-90BFE4030D36}"/>
              </a:ext>
            </a:extLst>
          </p:cNvPr>
          <p:cNvPicPr>
            <a:picLocks noChangeAspect="1"/>
          </p:cNvPicPr>
          <p:nvPr/>
        </p:nvPicPr>
        <p:blipFill>
          <a:blip r:embed="rId5"/>
          <a:stretch>
            <a:fillRect/>
          </a:stretch>
        </p:blipFill>
        <p:spPr>
          <a:xfrm>
            <a:off x="-652" y="326"/>
            <a:ext cx="1085821" cy="1027369"/>
          </a:xfrm>
          <a:prstGeom prst="rect">
            <a:avLst/>
          </a:prstGeom>
        </p:spPr>
      </p:pic>
      <p:graphicFrame>
        <p:nvGraphicFramePr>
          <p:cNvPr id="31" name="Table 30">
            <a:extLst>
              <a:ext uri="{FF2B5EF4-FFF2-40B4-BE49-F238E27FC236}">
                <a16:creationId xmlns:a16="http://schemas.microsoft.com/office/drawing/2014/main" id="{615ED0A1-AEAD-A6E3-C069-246B3917906A}"/>
              </a:ext>
            </a:extLst>
          </p:cNvPr>
          <p:cNvGraphicFramePr>
            <a:graphicFrameLocks noGrp="1"/>
          </p:cNvGraphicFramePr>
          <p:nvPr>
            <p:extLst>
              <p:ext uri="{D42A27DB-BD31-4B8C-83A1-F6EECF244321}">
                <p14:modId xmlns:p14="http://schemas.microsoft.com/office/powerpoint/2010/main" val="331521532"/>
              </p:ext>
            </p:extLst>
          </p:nvPr>
        </p:nvGraphicFramePr>
        <p:xfrm>
          <a:off x="1062426" y="1883433"/>
          <a:ext cx="16155145" cy="7540602"/>
        </p:xfrm>
        <a:graphic>
          <a:graphicData uri="http://schemas.openxmlformats.org/drawingml/2006/table">
            <a:tbl>
              <a:tblPr firstRow="1" bandRow="1">
                <a:tableStyleId>{D27102A9-8310-4765-A935-A1911B00CA55}</a:tableStyleId>
              </a:tblPr>
              <a:tblGrid>
                <a:gridCol w="3231029">
                  <a:extLst>
                    <a:ext uri="{9D8B030D-6E8A-4147-A177-3AD203B41FA5}">
                      <a16:colId xmlns:a16="http://schemas.microsoft.com/office/drawing/2014/main" val="1999892799"/>
                    </a:ext>
                  </a:extLst>
                </a:gridCol>
                <a:gridCol w="3231029">
                  <a:extLst>
                    <a:ext uri="{9D8B030D-6E8A-4147-A177-3AD203B41FA5}">
                      <a16:colId xmlns:a16="http://schemas.microsoft.com/office/drawing/2014/main" val="1804183296"/>
                    </a:ext>
                  </a:extLst>
                </a:gridCol>
                <a:gridCol w="3231029">
                  <a:extLst>
                    <a:ext uri="{9D8B030D-6E8A-4147-A177-3AD203B41FA5}">
                      <a16:colId xmlns:a16="http://schemas.microsoft.com/office/drawing/2014/main" val="2403663982"/>
                    </a:ext>
                  </a:extLst>
                </a:gridCol>
                <a:gridCol w="3231029">
                  <a:extLst>
                    <a:ext uri="{9D8B030D-6E8A-4147-A177-3AD203B41FA5}">
                      <a16:colId xmlns:a16="http://schemas.microsoft.com/office/drawing/2014/main" val="3273607382"/>
                    </a:ext>
                  </a:extLst>
                </a:gridCol>
                <a:gridCol w="3231029">
                  <a:extLst>
                    <a:ext uri="{9D8B030D-6E8A-4147-A177-3AD203B41FA5}">
                      <a16:colId xmlns:a16="http://schemas.microsoft.com/office/drawing/2014/main" val="3734263863"/>
                    </a:ext>
                  </a:extLst>
                </a:gridCol>
              </a:tblGrid>
              <a:tr h="1585922">
                <a:tc>
                  <a:txBody>
                    <a:bodyPr/>
                    <a:lstStyle/>
                    <a:p>
                      <a:pPr lvl="0" algn="l">
                        <a:buNone/>
                      </a:pPr>
                      <a:r>
                        <a:rPr lang="en-US" sz="3200">
                          <a:solidFill>
                            <a:schemeClr val="bg1"/>
                          </a:solidFill>
                          <a:latin typeface="Calibri"/>
                        </a:rPr>
                        <a:t>1- Recap</a:t>
                      </a:r>
                    </a:p>
                  </a:txBody>
                  <a:tcPr/>
                </a:tc>
                <a:tc>
                  <a:txBody>
                    <a:bodyPr/>
                    <a:lstStyle/>
                    <a:p>
                      <a:pPr lvl="0" algn="l">
                        <a:buNone/>
                      </a:pPr>
                      <a:r>
                        <a:rPr lang="en-US" sz="3200" u="none" strike="noStrike" noProof="0">
                          <a:solidFill>
                            <a:schemeClr val="bg1"/>
                          </a:solidFill>
                          <a:latin typeface="Calibri"/>
                        </a:rPr>
                        <a:t>2- Project </a:t>
                      </a:r>
                      <a:endParaRPr lang="en-US" sz="3200">
                        <a:solidFill>
                          <a:schemeClr val="bg1"/>
                        </a:solidFill>
                        <a:latin typeface="Calibri"/>
                      </a:endParaRPr>
                    </a:p>
                    <a:p>
                      <a:pPr lvl="0" algn="l">
                        <a:buNone/>
                      </a:pPr>
                      <a:r>
                        <a:rPr lang="en-US" sz="3200" u="none" strike="noStrike" noProof="0">
                          <a:solidFill>
                            <a:schemeClr val="bg1"/>
                          </a:solidFill>
                          <a:latin typeface="Calibri"/>
                        </a:rPr>
                        <a:t>Overview</a:t>
                      </a:r>
                      <a:endParaRPr lang="en-US" sz="3200">
                        <a:solidFill>
                          <a:schemeClr val="bg1"/>
                        </a:solidFill>
                        <a:latin typeface="Calibri"/>
                      </a:endParaRPr>
                    </a:p>
                  </a:txBody>
                  <a:tcPr/>
                </a:tc>
                <a:tc>
                  <a:txBody>
                    <a:bodyPr/>
                    <a:lstStyle/>
                    <a:p>
                      <a:pPr lvl="0" algn="l">
                        <a:buNone/>
                      </a:pPr>
                      <a:r>
                        <a:rPr lang="en-US" sz="3200" u="none" strike="noStrike" noProof="0">
                          <a:solidFill>
                            <a:schemeClr val="bg1"/>
                          </a:solidFill>
                          <a:latin typeface="Calibri"/>
                        </a:rPr>
                        <a:t>3- Backlogs</a:t>
                      </a:r>
                    </a:p>
                  </a:txBody>
                  <a:tcPr/>
                </a:tc>
                <a:tc>
                  <a:txBody>
                    <a:bodyPr/>
                    <a:lstStyle/>
                    <a:p>
                      <a:pPr lvl="0" algn="l">
                        <a:buNone/>
                      </a:pPr>
                      <a:r>
                        <a:rPr lang="en-US" sz="3200" u="none" strike="noStrike" noProof="0">
                          <a:solidFill>
                            <a:schemeClr val="bg1"/>
                          </a:solidFill>
                          <a:latin typeface="Calibri"/>
                        </a:rPr>
                        <a:t>4- Team Metrics</a:t>
                      </a:r>
                    </a:p>
                  </a:txBody>
                  <a:tcPr/>
                </a:tc>
                <a:tc>
                  <a:txBody>
                    <a:bodyPr/>
                    <a:lstStyle/>
                    <a:p>
                      <a:pPr lvl="0" algn="l">
                        <a:buNone/>
                      </a:pPr>
                      <a:r>
                        <a:rPr lang="en-US" sz="3200" u="none" strike="noStrike" noProof="0">
                          <a:solidFill>
                            <a:schemeClr val="bg1"/>
                          </a:solidFill>
                          <a:latin typeface="Calibri"/>
                        </a:rPr>
                        <a:t>5- Product</a:t>
                      </a:r>
                    </a:p>
                  </a:txBody>
                  <a:tcPr/>
                </a:tc>
                <a:extLst>
                  <a:ext uri="{0D108BD9-81ED-4DB2-BD59-A6C34878D82A}">
                    <a16:rowId xmlns:a16="http://schemas.microsoft.com/office/drawing/2014/main" val="3079028248"/>
                  </a:ext>
                </a:extLst>
              </a:tr>
              <a:tr h="5954680">
                <a:tc>
                  <a:txBody>
                    <a:bodyPr/>
                    <a:lstStyle/>
                    <a:p>
                      <a:pPr marL="285750" indent="-285750">
                        <a:buFont typeface="Wingdings"/>
                        <a:buChar char="§"/>
                      </a:pPr>
                      <a:r>
                        <a:rPr lang="en-US" sz="3200">
                          <a:solidFill>
                            <a:schemeClr val="bg1"/>
                          </a:solidFill>
                          <a:latin typeface="Calibri"/>
                        </a:rPr>
                        <a:t>Team Roles &amp; Responsibilities</a:t>
                      </a:r>
                    </a:p>
                    <a:p>
                      <a:pPr marL="285750" lvl="0" indent="-285750">
                        <a:buFont typeface="Wingdings"/>
                        <a:buChar char="§"/>
                      </a:pPr>
                      <a:r>
                        <a:rPr lang="en-US" sz="3200">
                          <a:solidFill>
                            <a:schemeClr val="bg1"/>
                          </a:solidFill>
                          <a:latin typeface="Calibri"/>
                        </a:rPr>
                        <a:t>Improvements</a:t>
                      </a:r>
                    </a:p>
                    <a:p>
                      <a:pPr marL="285750" lvl="0" indent="-285750">
                        <a:buFont typeface="Wingdings"/>
                        <a:buChar char="§"/>
                      </a:pPr>
                      <a:r>
                        <a:rPr lang="en-US" sz="3200">
                          <a:solidFill>
                            <a:schemeClr val="bg1"/>
                          </a:solidFill>
                          <a:latin typeface="Calibri"/>
                        </a:rPr>
                        <a:t>Project Description</a:t>
                      </a:r>
                    </a:p>
                    <a:p>
                      <a:pPr marL="285750" lvl="0" indent="-285750">
                        <a:buFont typeface="Wingdings"/>
                        <a:buChar char="§"/>
                      </a:pPr>
                      <a:r>
                        <a:rPr lang="en-US" sz="3200">
                          <a:solidFill>
                            <a:schemeClr val="bg1"/>
                          </a:solidFill>
                          <a:latin typeface="Calibri"/>
                        </a:rPr>
                        <a:t>Team Working Agreement</a:t>
                      </a:r>
                    </a:p>
                    <a:p>
                      <a:pPr marL="285750" lvl="0" indent="-285750">
                        <a:buFont typeface="Wingdings"/>
                        <a:buChar char="§"/>
                      </a:pPr>
                      <a:r>
                        <a:rPr lang="en-US" sz="3200">
                          <a:solidFill>
                            <a:schemeClr val="bg1"/>
                          </a:solidFill>
                          <a:latin typeface="Calibri"/>
                        </a:rPr>
                        <a:t>Personas</a:t>
                      </a:r>
                    </a:p>
                  </a:txBody>
                  <a:tcPr/>
                </a:tc>
                <a:tc>
                  <a:txBody>
                    <a:bodyPr/>
                    <a:lstStyle/>
                    <a:p>
                      <a:pPr marL="285750" indent="-285750">
                        <a:buFont typeface="Wingdings"/>
                        <a:buChar char="§"/>
                      </a:pPr>
                      <a:r>
                        <a:rPr lang="en-US" sz="3200">
                          <a:solidFill>
                            <a:schemeClr val="bg1"/>
                          </a:solidFill>
                          <a:latin typeface="Calibri"/>
                        </a:rPr>
                        <a:t>MVP</a:t>
                      </a:r>
                    </a:p>
                    <a:p>
                      <a:pPr marL="285750" lvl="0" indent="-285750">
                        <a:buFont typeface="Wingdings"/>
                        <a:buChar char="§"/>
                      </a:pPr>
                      <a:r>
                        <a:rPr lang="en-US" sz="3200">
                          <a:solidFill>
                            <a:schemeClr val="bg1"/>
                          </a:solidFill>
                          <a:latin typeface="Calibri"/>
                        </a:rPr>
                        <a:t>Languages &amp; Tools</a:t>
                      </a:r>
                    </a:p>
                    <a:p>
                      <a:pPr marL="285750" lvl="0" indent="-285750">
                        <a:buFont typeface="Wingdings"/>
                        <a:buChar char="§"/>
                      </a:pPr>
                      <a:r>
                        <a:rPr lang="en-US" sz="3200">
                          <a:solidFill>
                            <a:schemeClr val="bg1"/>
                          </a:solidFill>
                          <a:latin typeface="Calibri"/>
                        </a:rPr>
                        <a:t>Algorithms</a:t>
                      </a:r>
                    </a:p>
                    <a:p>
                      <a:pPr marL="285750" lvl="0" indent="-285750">
                        <a:buFont typeface="Wingdings"/>
                        <a:buChar char="§"/>
                      </a:pPr>
                      <a:r>
                        <a:rPr lang="en-US" sz="3200">
                          <a:solidFill>
                            <a:schemeClr val="bg1"/>
                          </a:solidFill>
                          <a:latin typeface="Calibri"/>
                        </a:rPr>
                        <a:t>Diagrams</a:t>
                      </a:r>
                    </a:p>
                    <a:p>
                      <a:pPr marL="285750" lvl="0" indent="-285750">
                        <a:buFont typeface="Wingdings"/>
                        <a:buChar char="§"/>
                      </a:pPr>
                      <a:r>
                        <a:rPr lang="en-US" sz="3200">
                          <a:solidFill>
                            <a:schemeClr val="bg1"/>
                          </a:solidFill>
                          <a:latin typeface="Calibri"/>
                        </a:rPr>
                        <a:t>Sprint 1 Recap</a:t>
                      </a:r>
                    </a:p>
                  </a:txBody>
                  <a:tcPr/>
                </a:tc>
                <a:tc>
                  <a:txBody>
                    <a:bodyPr/>
                    <a:lstStyle/>
                    <a:p>
                      <a:pPr marL="285750" indent="-285750">
                        <a:buFont typeface="Wingdings"/>
                        <a:buChar char="§"/>
                      </a:pPr>
                      <a:r>
                        <a:rPr lang="en-US" sz="3200">
                          <a:solidFill>
                            <a:schemeClr val="bg1"/>
                          </a:solidFill>
                          <a:latin typeface="Calibri"/>
                        </a:rPr>
                        <a:t>Product Backlog</a:t>
                      </a:r>
                    </a:p>
                    <a:p>
                      <a:pPr marL="285750" lvl="0" indent="-285750">
                        <a:buFont typeface="Wingdings"/>
                        <a:buChar char="§"/>
                      </a:pPr>
                      <a:r>
                        <a:rPr lang="en-US" sz="3200">
                          <a:solidFill>
                            <a:schemeClr val="bg1"/>
                          </a:solidFill>
                          <a:latin typeface="Calibri"/>
                        </a:rPr>
                        <a:t>Sprint 2 &amp; 3 Summary</a:t>
                      </a:r>
                      <a:endParaRPr lang="en-US"/>
                    </a:p>
                    <a:p>
                      <a:pPr marL="285750" lvl="0" indent="-285750">
                        <a:buFont typeface="Wingdings"/>
                        <a:buChar char="§"/>
                      </a:pPr>
                      <a:r>
                        <a:rPr lang="en-US" sz="3200">
                          <a:solidFill>
                            <a:schemeClr val="bg1"/>
                          </a:solidFill>
                          <a:latin typeface="Calibri"/>
                        </a:rPr>
                        <a:t>Sprint 3 Backlog</a:t>
                      </a:r>
                    </a:p>
                    <a:p>
                      <a:pPr marL="285750" lvl="0" indent="-285750">
                        <a:buFont typeface="Wingdings"/>
                        <a:buChar char="§"/>
                      </a:pPr>
                      <a:r>
                        <a:rPr lang="en-US" sz="3200">
                          <a:solidFill>
                            <a:schemeClr val="bg1"/>
                          </a:solidFill>
                          <a:latin typeface="Calibri"/>
                        </a:rPr>
                        <a:t>Test Cases</a:t>
                      </a:r>
                      <a:endParaRPr lang="en-US"/>
                    </a:p>
                    <a:p>
                      <a:pPr marL="285750" lvl="0" indent="-285750">
                        <a:buFont typeface="Wingdings"/>
                        <a:buChar char="§"/>
                      </a:pPr>
                      <a:r>
                        <a:rPr lang="en-US" sz="3200">
                          <a:solidFill>
                            <a:schemeClr val="bg1"/>
                          </a:solidFill>
                          <a:latin typeface="Calibri"/>
                        </a:rPr>
                        <a:t>Story Completion</a:t>
                      </a:r>
                    </a:p>
                  </a:txBody>
                  <a:tcPr/>
                </a:tc>
                <a:tc>
                  <a:txBody>
                    <a:bodyPr/>
                    <a:lstStyle/>
                    <a:p>
                      <a:pPr marL="285750" indent="-285750">
                        <a:buFont typeface="Wingdings"/>
                        <a:buChar char="§"/>
                      </a:pPr>
                      <a:r>
                        <a:rPr lang="en-US" sz="3200">
                          <a:solidFill>
                            <a:schemeClr val="bg1"/>
                          </a:solidFill>
                          <a:latin typeface="Calibri"/>
                        </a:rPr>
                        <a:t>Team Velocity</a:t>
                      </a:r>
                    </a:p>
                    <a:p>
                      <a:pPr marL="285750" lvl="0" indent="-285750">
                        <a:buFont typeface="Wingdings"/>
                        <a:buChar char="§"/>
                      </a:pPr>
                      <a:r>
                        <a:rPr lang="en-US" sz="3200">
                          <a:solidFill>
                            <a:schemeClr val="bg1"/>
                          </a:solidFill>
                          <a:latin typeface="Calibri"/>
                        </a:rPr>
                        <a:t>Burndown Charts</a:t>
                      </a:r>
                    </a:p>
                    <a:p>
                      <a:pPr marL="285750" lvl="0" indent="-285750">
                        <a:buFont typeface="Wingdings"/>
                        <a:buChar char="§"/>
                      </a:pPr>
                      <a:r>
                        <a:rPr lang="en-US" sz="3200">
                          <a:solidFill>
                            <a:schemeClr val="bg1"/>
                          </a:solidFill>
                          <a:latin typeface="Calibri"/>
                        </a:rPr>
                        <a:t>Retrospective</a:t>
                      </a:r>
                    </a:p>
                  </a:txBody>
                  <a:tcPr/>
                </a:tc>
                <a:tc>
                  <a:txBody>
                    <a:bodyPr/>
                    <a:lstStyle/>
                    <a:p>
                      <a:pPr marL="285750" lvl="0" indent="-285750">
                        <a:buFont typeface="Wingdings"/>
                        <a:buChar char="§"/>
                      </a:pPr>
                      <a:r>
                        <a:rPr lang="en-US" sz="3200">
                          <a:solidFill>
                            <a:schemeClr val="bg1"/>
                          </a:solidFill>
                          <a:latin typeface="Calibri"/>
                        </a:rPr>
                        <a:t>Application Screenshots</a:t>
                      </a:r>
                      <a:endParaRPr lang="en-US"/>
                    </a:p>
                    <a:p>
                      <a:pPr marL="285750" lvl="0" indent="-285750">
                        <a:buFont typeface="Wingdings"/>
                        <a:buChar char="§"/>
                      </a:pPr>
                      <a:r>
                        <a:rPr lang="en-US" sz="3200">
                          <a:solidFill>
                            <a:schemeClr val="bg1"/>
                          </a:solidFill>
                          <a:latin typeface="Calibri"/>
                        </a:rPr>
                        <a:t>API</a:t>
                      </a:r>
                    </a:p>
                    <a:p>
                      <a:pPr marL="285750" lvl="0" indent="-285750">
                        <a:buFont typeface="Wingdings"/>
                        <a:buChar char="§"/>
                      </a:pPr>
                      <a:r>
                        <a:rPr lang="en-US" sz="3200">
                          <a:solidFill>
                            <a:schemeClr val="bg1"/>
                          </a:solidFill>
                          <a:latin typeface="Calibri"/>
                        </a:rPr>
                        <a:t>Live Application Demo</a:t>
                      </a:r>
                    </a:p>
                    <a:p>
                      <a:pPr lvl="0">
                        <a:buNone/>
                      </a:pPr>
                      <a:endParaRPr lang="en-US" sz="3200">
                        <a:solidFill>
                          <a:schemeClr val="bg1"/>
                        </a:solidFill>
                        <a:latin typeface="Calibri"/>
                      </a:endParaRPr>
                    </a:p>
                  </a:txBody>
                  <a:tcPr/>
                </a:tc>
                <a:extLst>
                  <a:ext uri="{0D108BD9-81ED-4DB2-BD59-A6C34878D82A}">
                    <a16:rowId xmlns:a16="http://schemas.microsoft.com/office/drawing/2014/main" val="368979931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19652" y="6880036"/>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473985" y="762934"/>
            <a:ext cx="11340029" cy="1250762"/>
          </a:xfrm>
          <a:prstGeom prst="rect">
            <a:avLst/>
          </a:prstGeom>
        </p:spPr>
        <p:txBody>
          <a:bodyPr lIns="0" tIns="0" rIns="0" bIns="0" rtlCol="0" anchor="t">
            <a:spAutoFit/>
          </a:bodyPr>
          <a:lstStyle/>
          <a:p>
            <a:pPr algn="ctr">
              <a:lnSpc>
                <a:spcPts val="9299"/>
              </a:lnSpc>
            </a:pPr>
            <a:r>
              <a:rPr lang="en-US" sz="9207">
                <a:solidFill>
                  <a:srgbClr val="FFFFFF"/>
                </a:solidFill>
                <a:latin typeface="Bobby Jones"/>
                <a:ea typeface="Bobby Jones"/>
                <a:cs typeface="Bobby Jones"/>
                <a:sym typeface="Bobby Jones"/>
              </a:rPr>
              <a:t>TECHNOLOGIES</a:t>
            </a:r>
          </a:p>
        </p:txBody>
      </p:sp>
      <p:graphicFrame>
        <p:nvGraphicFramePr>
          <p:cNvPr id="5" name="Table 4">
            <a:extLst>
              <a:ext uri="{FF2B5EF4-FFF2-40B4-BE49-F238E27FC236}">
                <a16:creationId xmlns:a16="http://schemas.microsoft.com/office/drawing/2014/main" id="{77A87958-F574-DCD8-F20C-A4A61F859389}"/>
              </a:ext>
            </a:extLst>
          </p:cNvPr>
          <p:cNvGraphicFramePr>
            <a:graphicFrameLocks noGrp="1"/>
          </p:cNvGraphicFramePr>
          <p:nvPr>
            <p:extLst>
              <p:ext uri="{D42A27DB-BD31-4B8C-83A1-F6EECF244321}">
                <p14:modId xmlns:p14="http://schemas.microsoft.com/office/powerpoint/2010/main" val="4166424883"/>
              </p:ext>
            </p:extLst>
          </p:nvPr>
        </p:nvGraphicFramePr>
        <p:xfrm>
          <a:off x="2034153" y="2014779"/>
          <a:ext cx="14264631" cy="7854035"/>
        </p:xfrm>
        <a:graphic>
          <a:graphicData uri="http://schemas.openxmlformats.org/drawingml/2006/table">
            <a:tbl>
              <a:tblPr firstRow="1" bandRow="1">
                <a:tableStyleId>{775DCB02-9BB8-47FD-8907-85C794F793BA}</a:tableStyleId>
              </a:tblPr>
              <a:tblGrid>
                <a:gridCol w="3409627">
                  <a:extLst>
                    <a:ext uri="{9D8B030D-6E8A-4147-A177-3AD203B41FA5}">
                      <a16:colId xmlns:a16="http://schemas.microsoft.com/office/drawing/2014/main" val="1999892799"/>
                    </a:ext>
                  </a:extLst>
                </a:gridCol>
                <a:gridCol w="4127973">
                  <a:extLst>
                    <a:ext uri="{9D8B030D-6E8A-4147-A177-3AD203B41FA5}">
                      <a16:colId xmlns:a16="http://schemas.microsoft.com/office/drawing/2014/main" val="1804183296"/>
                    </a:ext>
                  </a:extLst>
                </a:gridCol>
                <a:gridCol w="3777709">
                  <a:extLst>
                    <a:ext uri="{9D8B030D-6E8A-4147-A177-3AD203B41FA5}">
                      <a16:colId xmlns:a16="http://schemas.microsoft.com/office/drawing/2014/main" val="2403663982"/>
                    </a:ext>
                  </a:extLst>
                </a:gridCol>
                <a:gridCol w="2949322">
                  <a:extLst>
                    <a:ext uri="{9D8B030D-6E8A-4147-A177-3AD203B41FA5}">
                      <a16:colId xmlns:a16="http://schemas.microsoft.com/office/drawing/2014/main" val="3273607382"/>
                    </a:ext>
                  </a:extLst>
                </a:gridCol>
              </a:tblGrid>
              <a:tr h="1054154">
                <a:tc>
                  <a:txBody>
                    <a:bodyPr/>
                    <a:lstStyle/>
                    <a:p>
                      <a:pPr algn="ctr"/>
                      <a:r>
                        <a:rPr lang="en-US" sz="2400"/>
                        <a:t>Programming Languages </a:t>
                      </a:r>
                    </a:p>
                    <a:p>
                      <a:pPr lvl="0" algn="ctr">
                        <a:buNone/>
                      </a:pPr>
                      <a:r>
                        <a:rPr lang="en-US" sz="2400"/>
                        <a:t>and Frameworks</a:t>
                      </a:r>
                    </a:p>
                  </a:txBody>
                  <a:tcPr/>
                </a:tc>
                <a:tc>
                  <a:txBody>
                    <a:bodyPr/>
                    <a:lstStyle/>
                    <a:p>
                      <a:pPr algn="ctr"/>
                      <a:r>
                        <a:rPr lang="en-US" sz="2400"/>
                        <a:t>Libraries</a:t>
                      </a:r>
                    </a:p>
                  </a:txBody>
                  <a:tcPr/>
                </a:tc>
                <a:tc>
                  <a:txBody>
                    <a:bodyPr/>
                    <a:lstStyle/>
                    <a:p>
                      <a:pPr algn="ctr"/>
                      <a:r>
                        <a:rPr lang="en-US" sz="2400"/>
                        <a:t>Tools</a:t>
                      </a:r>
                    </a:p>
                  </a:txBody>
                  <a:tcPr/>
                </a:tc>
                <a:tc>
                  <a:txBody>
                    <a:bodyPr/>
                    <a:lstStyle/>
                    <a:p>
                      <a:pPr algn="ctr"/>
                      <a:r>
                        <a:rPr lang="en-US" sz="2400"/>
                        <a:t>Deployment</a:t>
                      </a:r>
                    </a:p>
                  </a:txBody>
                  <a:tcPr/>
                </a:tc>
                <a:extLst>
                  <a:ext uri="{0D108BD9-81ED-4DB2-BD59-A6C34878D82A}">
                    <a16:rowId xmlns:a16="http://schemas.microsoft.com/office/drawing/2014/main" val="3079028248"/>
                  </a:ext>
                </a:extLst>
              </a:tr>
              <a:tr h="373896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89799317"/>
                  </a:ext>
                </a:extLst>
              </a:tr>
              <a:tr h="3060915">
                <a:tc>
                  <a:txBody>
                    <a:bodyPr/>
                    <a:lstStyle/>
                    <a:p>
                      <a:pPr lvl="0">
                        <a:buNone/>
                      </a:pPr>
                      <a:r>
                        <a:rPr lang="en-US" sz="2100">
                          <a:solidFill>
                            <a:schemeClr val="tx1"/>
                          </a:solidFill>
                        </a:rPr>
                        <a:t>SpeakEZ uses these applications for the dynamic user interface.</a:t>
                      </a:r>
                    </a:p>
                  </a:txBody>
                  <a:tcPr/>
                </a:tc>
                <a:tc>
                  <a:txBody>
                    <a:bodyPr/>
                    <a:lstStyle/>
                    <a:p>
                      <a:pPr marL="285750" lvl="0" indent="-285750">
                        <a:buFont typeface="Arial"/>
                        <a:buChar char="•"/>
                      </a:pPr>
                      <a:r>
                        <a:rPr lang="en-US" sz="2100"/>
                        <a:t>Vite- used to build and develop the front end for SpeakEZ</a:t>
                      </a:r>
                    </a:p>
                    <a:p>
                      <a:pPr marL="285750" lvl="0" indent="-285750">
                        <a:buFont typeface="Arial"/>
                        <a:buChar char="•"/>
                      </a:pPr>
                      <a:r>
                        <a:rPr lang="en-US" sz="2100" err="1"/>
                        <a:t>MaterialUI</a:t>
                      </a:r>
                      <a:r>
                        <a:rPr lang="en-US" sz="2100"/>
                        <a:t>- React component for the user interface </a:t>
                      </a:r>
                    </a:p>
                    <a:p>
                      <a:pPr marL="285750" lvl="0" indent="-285750">
                        <a:buFont typeface="Arial"/>
                        <a:buChar char="•"/>
                      </a:pPr>
                      <a:r>
                        <a:rPr lang="en-US" sz="2100" err="1"/>
                        <a:t>TailwindCSS</a:t>
                      </a:r>
                      <a:r>
                        <a:rPr lang="en-US" sz="2100"/>
                        <a:t>- CSS framework for creating responsive designs</a:t>
                      </a:r>
                    </a:p>
                    <a:p>
                      <a:pPr marL="285750" lvl="0" indent="-285750">
                        <a:buFont typeface="Arial"/>
                        <a:buChar char="•"/>
                      </a:pPr>
                      <a:r>
                        <a:rPr lang="en-US" sz="2100" err="1"/>
                        <a:t>HuggingFace</a:t>
                      </a:r>
                      <a:r>
                        <a:rPr lang="en-US" sz="2100"/>
                        <a:t>- assists with building AI powered applications</a:t>
                      </a:r>
                    </a:p>
                  </a:txBody>
                  <a:tcPr/>
                </a:tc>
                <a:tc>
                  <a:txBody>
                    <a:bodyPr/>
                    <a:lstStyle/>
                    <a:p>
                      <a:pPr marL="285750" lvl="0" indent="-285750">
                        <a:buFont typeface="Arial"/>
                        <a:buChar char="•"/>
                      </a:pPr>
                      <a:r>
                        <a:rPr lang="en-US" sz="2100"/>
                        <a:t>GitHub- remote version control &amp; collaborative development </a:t>
                      </a:r>
                    </a:p>
                    <a:p>
                      <a:pPr marL="285750" lvl="0" indent="-285750">
                        <a:buFont typeface="Arial"/>
                        <a:buChar char="•"/>
                      </a:pPr>
                      <a:r>
                        <a:rPr lang="en-US" sz="2100" err="1"/>
                        <a:t>VSCode</a:t>
                      </a:r>
                      <a:r>
                        <a:rPr lang="en-US" sz="2100"/>
                        <a:t>- code editor</a:t>
                      </a:r>
                    </a:p>
                    <a:p>
                      <a:pPr marL="285750" lvl="0" indent="-285750">
                        <a:buFont typeface="Arial"/>
                        <a:buChar char="•"/>
                      </a:pPr>
                      <a:r>
                        <a:rPr lang="en-US" sz="2100"/>
                        <a:t>Figma- application brainstorming design </a:t>
                      </a:r>
                    </a:p>
                    <a:p>
                      <a:pPr marL="285750" lvl="0" indent="-285750">
                        <a:buFont typeface="Arial"/>
                        <a:buChar char="•"/>
                      </a:pPr>
                      <a:r>
                        <a:rPr lang="en-US" sz="2100"/>
                        <a:t>Jira- project management</a:t>
                      </a:r>
                    </a:p>
                    <a:p>
                      <a:pPr marL="0" lvl="0" indent="0">
                        <a:buNone/>
                      </a:pPr>
                      <a:endParaRPr lang="en-US" sz="2100"/>
                    </a:p>
                  </a:txBody>
                  <a:tcPr/>
                </a:tc>
                <a:tc>
                  <a:txBody>
                    <a:bodyPr/>
                    <a:lstStyle/>
                    <a:p>
                      <a:pPr marL="285750" lvl="0" indent="-285750">
                        <a:buFont typeface="Arial"/>
                        <a:buChar char="•"/>
                      </a:pPr>
                      <a:r>
                        <a:rPr lang="en-US" sz="2100"/>
                        <a:t>Firebase database is used to store the user's translated and transcribed text.</a:t>
                      </a:r>
                    </a:p>
                  </a:txBody>
                  <a:tcPr/>
                </a:tc>
                <a:extLst>
                  <a:ext uri="{0D108BD9-81ED-4DB2-BD59-A6C34878D82A}">
                    <a16:rowId xmlns:a16="http://schemas.microsoft.com/office/drawing/2014/main" val="1798994618"/>
                  </a:ext>
                </a:extLst>
              </a:tr>
            </a:tbl>
          </a:graphicData>
        </a:graphic>
      </p:graphicFrame>
      <p:pic>
        <p:nvPicPr>
          <p:cNvPr id="3" name="Graphic 2" descr="HTML5">
            <a:extLst>
              <a:ext uri="{FF2B5EF4-FFF2-40B4-BE49-F238E27FC236}">
                <a16:creationId xmlns:a16="http://schemas.microsoft.com/office/drawing/2014/main" id="{4BCC38FA-F91E-BB77-8A28-2B27776BB2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7553" y="3468392"/>
            <a:ext cx="928607" cy="928607"/>
          </a:xfrm>
          <a:prstGeom prst="rect">
            <a:avLst/>
          </a:prstGeom>
        </p:spPr>
      </p:pic>
      <p:pic>
        <p:nvPicPr>
          <p:cNvPr id="9" name="Graphic 8" descr="CSS">
            <a:extLst>
              <a:ext uri="{FF2B5EF4-FFF2-40B4-BE49-F238E27FC236}">
                <a16:creationId xmlns:a16="http://schemas.microsoft.com/office/drawing/2014/main" id="{7977DAA1-97CC-849B-5138-60D9D351C2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36756" y="3468391"/>
            <a:ext cx="870489" cy="928607"/>
          </a:xfrm>
          <a:prstGeom prst="rect">
            <a:avLst/>
          </a:prstGeom>
        </p:spPr>
      </p:pic>
      <p:pic>
        <p:nvPicPr>
          <p:cNvPr id="10" name="Graphic 9" descr="JavaScript">
            <a:extLst>
              <a:ext uri="{FF2B5EF4-FFF2-40B4-BE49-F238E27FC236}">
                <a16:creationId xmlns:a16="http://schemas.microsoft.com/office/drawing/2014/main" id="{C2440B7B-2AFB-01A5-9B6C-EDA6BE10BA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7553" y="5134459"/>
            <a:ext cx="870489" cy="928607"/>
          </a:xfrm>
          <a:prstGeom prst="rect">
            <a:avLst/>
          </a:prstGeom>
        </p:spPr>
      </p:pic>
      <p:pic>
        <p:nvPicPr>
          <p:cNvPr id="11" name="Graphic 10" descr="React">
            <a:extLst>
              <a:ext uri="{FF2B5EF4-FFF2-40B4-BE49-F238E27FC236}">
                <a16:creationId xmlns:a16="http://schemas.microsoft.com/office/drawing/2014/main" id="{3815A5D3-8496-F042-1D99-2B0275C614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56128" y="5134459"/>
            <a:ext cx="851116" cy="928607"/>
          </a:xfrm>
          <a:prstGeom prst="rect">
            <a:avLst/>
          </a:prstGeom>
        </p:spPr>
      </p:pic>
      <p:pic>
        <p:nvPicPr>
          <p:cNvPr id="12" name="Graphic 11" descr="Vite">
            <a:extLst>
              <a:ext uri="{FF2B5EF4-FFF2-40B4-BE49-F238E27FC236}">
                <a16:creationId xmlns:a16="http://schemas.microsoft.com/office/drawing/2014/main" id="{E269F552-6622-12B5-8139-1CE9396786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5298" y="3468391"/>
            <a:ext cx="967353" cy="928607"/>
          </a:xfrm>
          <a:prstGeom prst="rect">
            <a:avLst/>
          </a:prstGeom>
        </p:spPr>
      </p:pic>
      <p:pic>
        <p:nvPicPr>
          <p:cNvPr id="13" name="Graphic 12" descr="MaterialUi">
            <a:extLst>
              <a:ext uri="{FF2B5EF4-FFF2-40B4-BE49-F238E27FC236}">
                <a16:creationId xmlns:a16="http://schemas.microsoft.com/office/drawing/2014/main" id="{2E33C6A5-2925-FC85-875C-00D02BE8F1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35298" y="5134459"/>
            <a:ext cx="947980" cy="928607"/>
          </a:xfrm>
          <a:prstGeom prst="rect">
            <a:avLst/>
          </a:prstGeom>
        </p:spPr>
      </p:pic>
      <p:pic>
        <p:nvPicPr>
          <p:cNvPr id="14" name="Graphic 13" descr="Tailwind CSS">
            <a:extLst>
              <a:ext uri="{FF2B5EF4-FFF2-40B4-BE49-F238E27FC236}">
                <a16:creationId xmlns:a16="http://schemas.microsoft.com/office/drawing/2014/main" id="{C7B24792-3C4D-86FF-1494-717EE324D7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14468" y="4998849"/>
            <a:ext cx="967353" cy="928607"/>
          </a:xfrm>
          <a:prstGeom prst="rect">
            <a:avLst/>
          </a:prstGeom>
        </p:spPr>
      </p:pic>
      <p:pic>
        <p:nvPicPr>
          <p:cNvPr id="15" name="Graphic 14">
            <a:extLst>
              <a:ext uri="{FF2B5EF4-FFF2-40B4-BE49-F238E27FC236}">
                <a16:creationId xmlns:a16="http://schemas.microsoft.com/office/drawing/2014/main" id="{889FF209-5BF0-87BB-4D2C-23DF8D02091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72953" y="3323741"/>
            <a:ext cx="1353519" cy="1140418"/>
          </a:xfrm>
          <a:prstGeom prst="rect">
            <a:avLst/>
          </a:prstGeom>
        </p:spPr>
      </p:pic>
      <p:pic>
        <p:nvPicPr>
          <p:cNvPr id="16" name="Graphic 15" descr="GitHub">
            <a:extLst>
              <a:ext uri="{FF2B5EF4-FFF2-40B4-BE49-F238E27FC236}">
                <a16:creationId xmlns:a16="http://schemas.microsoft.com/office/drawing/2014/main" id="{4D0EC0DB-899C-66D3-A8D3-9AFABAF2E3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74264" y="3468392"/>
            <a:ext cx="1006099" cy="928607"/>
          </a:xfrm>
          <a:prstGeom prst="rect">
            <a:avLst/>
          </a:prstGeom>
        </p:spPr>
      </p:pic>
      <p:pic>
        <p:nvPicPr>
          <p:cNvPr id="17" name="Graphic 16" descr="VSCode">
            <a:extLst>
              <a:ext uri="{FF2B5EF4-FFF2-40B4-BE49-F238E27FC236}">
                <a16:creationId xmlns:a16="http://schemas.microsoft.com/office/drawing/2014/main" id="{8BD0F245-D5D2-B8E8-1F8D-7E25F5143E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556569" y="3468391"/>
            <a:ext cx="986726" cy="928607"/>
          </a:xfrm>
          <a:prstGeom prst="rect">
            <a:avLst/>
          </a:prstGeom>
        </p:spPr>
      </p:pic>
      <p:pic>
        <p:nvPicPr>
          <p:cNvPr id="18" name="Graphic 17" descr="Figma">
            <a:extLst>
              <a:ext uri="{FF2B5EF4-FFF2-40B4-BE49-F238E27FC236}">
                <a16:creationId xmlns:a16="http://schemas.microsoft.com/office/drawing/2014/main" id="{32A00FBE-627A-1EBB-6D86-63993EC0E4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774264" y="5134459"/>
            <a:ext cx="1006099" cy="928607"/>
          </a:xfrm>
          <a:prstGeom prst="rect">
            <a:avLst/>
          </a:prstGeom>
        </p:spPr>
      </p:pic>
      <p:pic>
        <p:nvPicPr>
          <p:cNvPr id="19" name="Graphic 18" descr="Jira">
            <a:extLst>
              <a:ext uri="{FF2B5EF4-FFF2-40B4-BE49-F238E27FC236}">
                <a16:creationId xmlns:a16="http://schemas.microsoft.com/office/drawing/2014/main" id="{AC6204B9-0C19-F409-FEB4-DDDCCC76AF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56569" y="5134459"/>
            <a:ext cx="986726" cy="928607"/>
          </a:xfrm>
          <a:prstGeom prst="rect">
            <a:avLst/>
          </a:prstGeom>
        </p:spPr>
      </p:pic>
      <p:pic>
        <p:nvPicPr>
          <p:cNvPr id="20" name="Graphic 19" descr="Firebase">
            <a:extLst>
              <a:ext uri="{FF2B5EF4-FFF2-40B4-BE49-F238E27FC236}">
                <a16:creationId xmlns:a16="http://schemas.microsoft.com/office/drawing/2014/main" id="{8EB924BB-26B8-0AD9-27AB-F680359C221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4404382" y="3507138"/>
            <a:ext cx="851116" cy="889861"/>
          </a:xfrm>
          <a:prstGeom prst="rect">
            <a:avLst/>
          </a:prstGeom>
        </p:spPr>
      </p:pic>
      <p:sp>
        <p:nvSpPr>
          <p:cNvPr id="21" name="TextBox 20">
            <a:extLst>
              <a:ext uri="{FF2B5EF4-FFF2-40B4-BE49-F238E27FC236}">
                <a16:creationId xmlns:a16="http://schemas.microsoft.com/office/drawing/2014/main" id="{CA89DB14-4FD8-779D-AC0A-FF36C109B8AB}"/>
              </a:ext>
            </a:extLst>
          </p:cNvPr>
          <p:cNvSpPr txBox="1"/>
          <p:nvPr/>
        </p:nvSpPr>
        <p:spPr>
          <a:xfrm>
            <a:off x="2576593"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HTML5</a:t>
            </a:r>
          </a:p>
        </p:txBody>
      </p:sp>
      <p:sp>
        <p:nvSpPr>
          <p:cNvPr id="22" name="TextBox 21">
            <a:extLst>
              <a:ext uri="{FF2B5EF4-FFF2-40B4-BE49-F238E27FC236}">
                <a16:creationId xmlns:a16="http://schemas.microsoft.com/office/drawing/2014/main" id="{80243E93-E17A-5A53-BBC8-A40E2DAF3E6B}"/>
              </a:ext>
            </a:extLst>
          </p:cNvPr>
          <p:cNvSpPr txBox="1"/>
          <p:nvPr/>
        </p:nvSpPr>
        <p:spPr>
          <a:xfrm>
            <a:off x="4102539"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CSS</a:t>
            </a:r>
            <a:endParaRPr lang="en-US"/>
          </a:p>
        </p:txBody>
      </p:sp>
      <p:sp>
        <p:nvSpPr>
          <p:cNvPr id="23" name="TextBox 22">
            <a:extLst>
              <a:ext uri="{FF2B5EF4-FFF2-40B4-BE49-F238E27FC236}">
                <a16:creationId xmlns:a16="http://schemas.microsoft.com/office/drawing/2014/main" id="{A2F9A232-406E-5341-7B98-252351D1A912}"/>
              </a:ext>
            </a:extLst>
          </p:cNvPr>
          <p:cNvSpPr txBox="1"/>
          <p:nvPr/>
        </p:nvSpPr>
        <p:spPr>
          <a:xfrm>
            <a:off x="2400644" y="6238068"/>
            <a:ext cx="1223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JavaScript</a:t>
            </a:r>
          </a:p>
        </p:txBody>
      </p:sp>
      <p:sp>
        <p:nvSpPr>
          <p:cNvPr id="24" name="TextBox 23">
            <a:extLst>
              <a:ext uri="{FF2B5EF4-FFF2-40B4-BE49-F238E27FC236}">
                <a16:creationId xmlns:a16="http://schemas.microsoft.com/office/drawing/2014/main" id="{FFD0D81B-6441-1952-8896-F861A29F277C}"/>
              </a:ext>
            </a:extLst>
          </p:cNvPr>
          <p:cNvSpPr txBox="1"/>
          <p:nvPr/>
        </p:nvSpPr>
        <p:spPr>
          <a:xfrm>
            <a:off x="4126423" y="6238068"/>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React</a:t>
            </a:r>
          </a:p>
        </p:txBody>
      </p:sp>
      <p:sp>
        <p:nvSpPr>
          <p:cNvPr id="25" name="TextBox 24">
            <a:extLst>
              <a:ext uri="{FF2B5EF4-FFF2-40B4-BE49-F238E27FC236}">
                <a16:creationId xmlns:a16="http://schemas.microsoft.com/office/drawing/2014/main" id="{5A716D10-25F7-DF52-45AD-A3A2A305958E}"/>
              </a:ext>
            </a:extLst>
          </p:cNvPr>
          <p:cNvSpPr txBox="1"/>
          <p:nvPr/>
        </p:nvSpPr>
        <p:spPr>
          <a:xfrm>
            <a:off x="6083084" y="4455762"/>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Vite</a:t>
            </a:r>
          </a:p>
        </p:txBody>
      </p:sp>
      <p:sp>
        <p:nvSpPr>
          <p:cNvPr id="26" name="TextBox 25">
            <a:extLst>
              <a:ext uri="{FF2B5EF4-FFF2-40B4-BE49-F238E27FC236}">
                <a16:creationId xmlns:a16="http://schemas.microsoft.com/office/drawing/2014/main" id="{F10ED0C2-DC7D-C641-59EA-0D9A5EF8CAEE}"/>
              </a:ext>
            </a:extLst>
          </p:cNvPr>
          <p:cNvSpPr txBox="1"/>
          <p:nvPr/>
        </p:nvSpPr>
        <p:spPr>
          <a:xfrm>
            <a:off x="7769852" y="4393927"/>
            <a:ext cx="1395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HuggingFace</a:t>
            </a:r>
            <a:endParaRPr lang="en-US">
              <a:cs typeface="Calibri"/>
            </a:endParaRPr>
          </a:p>
        </p:txBody>
      </p:sp>
      <p:sp>
        <p:nvSpPr>
          <p:cNvPr id="27" name="TextBox 26">
            <a:extLst>
              <a:ext uri="{FF2B5EF4-FFF2-40B4-BE49-F238E27FC236}">
                <a16:creationId xmlns:a16="http://schemas.microsoft.com/office/drawing/2014/main" id="{3D637D21-1391-5E15-70CC-4E4C0E775F21}"/>
              </a:ext>
            </a:extLst>
          </p:cNvPr>
          <p:cNvSpPr txBox="1"/>
          <p:nvPr/>
        </p:nvSpPr>
        <p:spPr>
          <a:xfrm>
            <a:off x="5887764" y="6238067"/>
            <a:ext cx="12863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MaterialUI</a:t>
            </a:r>
          </a:p>
        </p:txBody>
      </p:sp>
      <p:sp>
        <p:nvSpPr>
          <p:cNvPr id="28" name="TextBox 27">
            <a:extLst>
              <a:ext uri="{FF2B5EF4-FFF2-40B4-BE49-F238E27FC236}">
                <a16:creationId xmlns:a16="http://schemas.microsoft.com/office/drawing/2014/main" id="{62B4B50F-22D5-6619-71CA-5E85460B4DE3}"/>
              </a:ext>
            </a:extLst>
          </p:cNvPr>
          <p:cNvSpPr txBox="1"/>
          <p:nvPr/>
        </p:nvSpPr>
        <p:spPr>
          <a:xfrm>
            <a:off x="7817621" y="6238068"/>
            <a:ext cx="1301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TailwindCSS</a:t>
            </a:r>
            <a:endParaRPr lang="en-US">
              <a:cs typeface="Calibri"/>
            </a:endParaRPr>
          </a:p>
        </p:txBody>
      </p:sp>
      <p:sp>
        <p:nvSpPr>
          <p:cNvPr id="29" name="TextBox 28">
            <a:extLst>
              <a:ext uri="{FF2B5EF4-FFF2-40B4-BE49-F238E27FC236}">
                <a16:creationId xmlns:a16="http://schemas.microsoft.com/office/drawing/2014/main" id="{817EBDDB-2F5A-F814-5A1B-567F239E0C86}"/>
              </a:ext>
            </a:extLst>
          </p:cNvPr>
          <p:cNvSpPr txBox="1"/>
          <p:nvPr/>
        </p:nvSpPr>
        <p:spPr>
          <a:xfrm>
            <a:off x="9822050"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GitHub</a:t>
            </a:r>
            <a:endParaRPr lang="en-US"/>
          </a:p>
        </p:txBody>
      </p:sp>
      <p:sp>
        <p:nvSpPr>
          <p:cNvPr id="30" name="TextBox 29">
            <a:extLst>
              <a:ext uri="{FF2B5EF4-FFF2-40B4-BE49-F238E27FC236}">
                <a16:creationId xmlns:a16="http://schemas.microsoft.com/office/drawing/2014/main" id="{FE31323A-18F8-3B58-C9AA-13C5A953875C}"/>
              </a:ext>
            </a:extLst>
          </p:cNvPr>
          <p:cNvSpPr txBox="1"/>
          <p:nvPr/>
        </p:nvSpPr>
        <p:spPr>
          <a:xfrm>
            <a:off x="11623728"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VSCode</a:t>
            </a:r>
            <a:endParaRPr lang="en-US" err="1"/>
          </a:p>
        </p:txBody>
      </p:sp>
      <p:sp>
        <p:nvSpPr>
          <p:cNvPr id="31" name="TextBox 30">
            <a:extLst>
              <a:ext uri="{FF2B5EF4-FFF2-40B4-BE49-F238E27FC236}">
                <a16:creationId xmlns:a16="http://schemas.microsoft.com/office/drawing/2014/main" id="{E718F37B-F14E-E330-6167-CCC44E327CCB}"/>
              </a:ext>
            </a:extLst>
          </p:cNvPr>
          <p:cNvSpPr txBox="1"/>
          <p:nvPr/>
        </p:nvSpPr>
        <p:spPr>
          <a:xfrm>
            <a:off x="9766851" y="6238067"/>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Figma</a:t>
            </a:r>
          </a:p>
        </p:txBody>
      </p:sp>
      <p:sp>
        <p:nvSpPr>
          <p:cNvPr id="32" name="TextBox 31">
            <a:extLst>
              <a:ext uri="{FF2B5EF4-FFF2-40B4-BE49-F238E27FC236}">
                <a16:creationId xmlns:a16="http://schemas.microsoft.com/office/drawing/2014/main" id="{A552A204-5FA8-BE1B-9C9B-1D0498DB8D7B}"/>
              </a:ext>
            </a:extLst>
          </p:cNvPr>
          <p:cNvSpPr txBox="1"/>
          <p:nvPr/>
        </p:nvSpPr>
        <p:spPr>
          <a:xfrm>
            <a:off x="11623728" y="6238067"/>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Jira</a:t>
            </a:r>
          </a:p>
        </p:txBody>
      </p:sp>
      <p:sp>
        <p:nvSpPr>
          <p:cNvPr id="33" name="TextBox 32">
            <a:extLst>
              <a:ext uri="{FF2B5EF4-FFF2-40B4-BE49-F238E27FC236}">
                <a16:creationId xmlns:a16="http://schemas.microsoft.com/office/drawing/2014/main" id="{A5B202A1-141B-B328-774B-C9771FCC674B}"/>
              </a:ext>
            </a:extLst>
          </p:cNvPr>
          <p:cNvSpPr txBox="1"/>
          <p:nvPr/>
        </p:nvSpPr>
        <p:spPr>
          <a:xfrm>
            <a:off x="14343362" y="4630118"/>
            <a:ext cx="1020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Firebase</a:t>
            </a:r>
            <a:endParaRPr lang="en-US"/>
          </a:p>
        </p:txBody>
      </p:sp>
      <p:pic>
        <p:nvPicPr>
          <p:cNvPr id="8" name="Picture 7" descr="A blue and yellow logo&#10;&#10;Description automatically generated">
            <a:extLst>
              <a:ext uri="{FF2B5EF4-FFF2-40B4-BE49-F238E27FC236}">
                <a16:creationId xmlns:a16="http://schemas.microsoft.com/office/drawing/2014/main" id="{4E5C9876-2BC3-4129-46E4-43D2EB582E28}"/>
              </a:ext>
            </a:extLst>
          </p:cNvPr>
          <p:cNvPicPr>
            <a:picLocks noChangeAspect="1"/>
          </p:cNvPicPr>
          <p:nvPr/>
        </p:nvPicPr>
        <p:blipFill>
          <a:blip r:embed="rId30"/>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D12317DE-A87E-DF92-F111-0F407796F7D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rot="5400000">
            <a:off x="17444571" y="6470"/>
            <a:ext cx="914400" cy="914400"/>
          </a:xfrm>
          <a:prstGeom prst="rect">
            <a:avLst/>
          </a:prstGeom>
        </p:spPr>
      </p:pic>
    </p:spTree>
    <p:extLst>
      <p:ext uri="{BB962C8B-B14F-4D97-AF65-F5344CB8AC3E}">
        <p14:creationId xmlns:p14="http://schemas.microsoft.com/office/powerpoint/2010/main" val="169968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1C9D3D9C-FC0B-09F8-94CE-BFD2B898CB00}"/>
              </a:ext>
            </a:extLst>
          </p:cNvPr>
          <p:cNvSpPr/>
          <p:nvPr/>
        </p:nvSpPr>
        <p:spPr>
          <a:xfrm>
            <a:off x="-339026" y="686264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4683163" y="2899895"/>
            <a:ext cx="9523226" cy="6039795"/>
          </a:xfrm>
          <a:prstGeom prst="rect">
            <a:avLst/>
          </a:prstGeom>
        </p:spPr>
        <p:txBody>
          <a:bodyPr lIns="0" tIns="0" rIns="0" bIns="0" rtlCol="0" anchor="t">
            <a:spAutoFit/>
          </a:bodyPr>
          <a:lstStyle/>
          <a:p>
            <a:pPr algn="ctr">
              <a:lnSpc>
                <a:spcPts val="5268"/>
              </a:lnSpc>
            </a:pPr>
            <a:r>
              <a:rPr lang="en-US" sz="3762">
                <a:solidFill>
                  <a:srgbClr val="FFFFFF"/>
                </a:solidFill>
                <a:latin typeface="Jua"/>
                <a:ea typeface="Jua"/>
                <a:cs typeface="Jua"/>
                <a:sym typeface="Jua"/>
              </a:rPr>
              <a:t>The application should be able to take audio as input and convert it into the desired language. To achieve this, we need an AI model for automatic speech recognition and speech translation. So, the most suitable neural network to use in order to perform this task is a Transformer.</a:t>
            </a:r>
          </a:p>
        </p:txBody>
      </p:sp>
      <p:sp>
        <p:nvSpPr>
          <p:cNvPr id="3" name="Freeform 3"/>
          <p:cNvSpPr/>
          <p:nvPr/>
        </p:nvSpPr>
        <p:spPr>
          <a:xfrm>
            <a:off x="14630115" y="4914900"/>
            <a:ext cx="3170438" cy="3200624"/>
          </a:xfrm>
          <a:custGeom>
            <a:avLst/>
            <a:gdLst/>
            <a:ahLst/>
            <a:cxnLst/>
            <a:rect l="l" t="t" r="r" b="b"/>
            <a:pathLst>
              <a:path w="4864065" h="5470830">
                <a:moveTo>
                  <a:pt x="0" y="0"/>
                </a:moveTo>
                <a:lnTo>
                  <a:pt x="4864064" y="0"/>
                </a:lnTo>
                <a:lnTo>
                  <a:pt x="4864064" y="5470830"/>
                </a:lnTo>
                <a:lnTo>
                  <a:pt x="0" y="5470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072665" y="12573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p>
        </p:txBody>
      </p:sp>
      <p:pic>
        <p:nvPicPr>
          <p:cNvPr id="8" name="Picture 7" descr="A blue and yellow logo&#10;&#10;Description automatically generated">
            <a:extLst>
              <a:ext uri="{FF2B5EF4-FFF2-40B4-BE49-F238E27FC236}">
                <a16:creationId xmlns:a16="http://schemas.microsoft.com/office/drawing/2014/main" id="{54166C1D-5535-C110-E4B7-F62959228FF8}"/>
              </a:ext>
            </a:extLst>
          </p:cNvPr>
          <p:cNvPicPr>
            <a:picLocks noChangeAspect="1"/>
          </p:cNvPicPr>
          <p:nvPr/>
        </p:nvPicPr>
        <p:blipFill>
          <a:blip r:embed="rId6"/>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5A2AC714-A20B-1D72-41F6-13103DD4B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7207345" y="114300"/>
            <a:ext cx="914400" cy="91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5293216-25E4-B807-2F8F-A0472D6D2273}"/>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6096000" y="6850972"/>
            <a:ext cx="6629400" cy="2926601"/>
          </a:xfrm>
          <a:custGeom>
            <a:avLst/>
            <a:gdLst/>
            <a:ahLst/>
            <a:cxnLst/>
            <a:rect l="l" t="t" r="r" b="b"/>
            <a:pathLst>
              <a:path w="7076464" h="3273966">
                <a:moveTo>
                  <a:pt x="0" y="0"/>
                </a:moveTo>
                <a:lnTo>
                  <a:pt x="7076464" y="0"/>
                </a:lnTo>
                <a:lnTo>
                  <a:pt x="7076464" y="3273966"/>
                </a:lnTo>
                <a:lnTo>
                  <a:pt x="0" y="3273966"/>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1295400" y="2971253"/>
            <a:ext cx="16230601" cy="4110164"/>
          </a:xfrm>
          <a:prstGeom prst="rect">
            <a:avLst/>
          </a:prstGeom>
        </p:spPr>
        <p:txBody>
          <a:bodyPr wrap="square" lIns="0" tIns="0" rIns="0" bIns="0" rtlCol="0" anchor="t">
            <a:spAutoFit/>
          </a:bodyPr>
          <a:lstStyle/>
          <a:p>
            <a:pPr algn="ctr">
              <a:lnSpc>
                <a:spcPts val="4562"/>
              </a:lnSpc>
            </a:pPr>
            <a:r>
              <a:rPr lang="en-US" sz="3258">
                <a:solidFill>
                  <a:srgbClr val="FFFFFF"/>
                </a:solidFill>
                <a:latin typeface="Jua"/>
                <a:ea typeface="Jua"/>
                <a:cs typeface="Jua"/>
                <a:sym typeface="Jua"/>
              </a:rPr>
              <a:t>A transformer is a neural network architecture especially designed for processing sequential data like natural language processing (NLP).</a:t>
            </a:r>
          </a:p>
          <a:p>
            <a:pPr algn="ctr">
              <a:lnSpc>
                <a:spcPts val="4562"/>
              </a:lnSpc>
            </a:pPr>
            <a:r>
              <a:rPr lang="en-US" sz="3258">
                <a:solidFill>
                  <a:srgbClr val="FFFFFF"/>
                </a:solidFill>
                <a:latin typeface="Jua"/>
                <a:ea typeface="Jua"/>
                <a:cs typeface="Jua"/>
                <a:sym typeface="Jua"/>
              </a:rPr>
              <a:t>They usually use an encoder-decoder structure but make use of attention mechanism in order to capture relationships between elements in a sequence. Unlike RNNs, transformers process data in parallel which makes them faster and more scalable.</a:t>
            </a:r>
          </a:p>
          <a:p>
            <a:pPr algn="l">
              <a:lnSpc>
                <a:spcPts val="5105"/>
              </a:lnSpc>
            </a:pPr>
            <a:endParaRPr lang="en-US" sz="3258">
              <a:solidFill>
                <a:srgbClr val="FFFFFF"/>
              </a:solidFill>
              <a:latin typeface="Jua"/>
              <a:ea typeface="Jua"/>
              <a:cs typeface="Jua"/>
              <a:sym typeface="Jua"/>
            </a:endParaRPr>
          </a:p>
        </p:txBody>
      </p:sp>
      <p:sp>
        <p:nvSpPr>
          <p:cNvPr id="4" name="TextBox 4"/>
          <p:cNvSpPr txBox="1"/>
          <p:nvPr/>
        </p:nvSpPr>
        <p:spPr>
          <a:xfrm>
            <a:off x="2072665" y="9525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53CBCB80-7E98-556B-5391-F09D64DA67FF}"/>
              </a:ext>
            </a:extLst>
          </p:cNvPr>
          <p:cNvPicPr>
            <a:picLocks noChangeAspect="1"/>
          </p:cNvPicPr>
          <p:nvPr/>
        </p:nvPicPr>
        <p:blipFill>
          <a:blip r:embed="rId5"/>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CF5F0C07-C362-53A6-59A1-EBACC41BB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0C2B02E0-3C3C-8D6D-1E7A-AE1D95B02CE6}"/>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5731471" y="6510520"/>
            <a:ext cx="6825057" cy="2980281"/>
          </a:xfrm>
          <a:custGeom>
            <a:avLst/>
            <a:gdLst/>
            <a:ahLst/>
            <a:cxnLst/>
            <a:rect l="l" t="t" r="r" b="b"/>
            <a:pathLst>
              <a:path w="8501457" h="3618469">
                <a:moveTo>
                  <a:pt x="0" y="0"/>
                </a:moveTo>
                <a:lnTo>
                  <a:pt x="8501457" y="0"/>
                </a:lnTo>
                <a:lnTo>
                  <a:pt x="8501457" y="3618469"/>
                </a:lnTo>
                <a:lnTo>
                  <a:pt x="0" y="3618469"/>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3235376" y="2817814"/>
            <a:ext cx="11817246" cy="3290334"/>
          </a:xfrm>
          <a:prstGeom prst="rect">
            <a:avLst/>
          </a:prstGeom>
        </p:spPr>
        <p:txBody>
          <a:bodyPr lIns="0" tIns="0" rIns="0" bIns="0" rtlCol="0" anchor="t">
            <a:spAutoFit/>
          </a:bodyPr>
          <a:lstStyle/>
          <a:p>
            <a:pPr algn="ctr">
              <a:lnSpc>
                <a:spcPts val="5105"/>
              </a:lnSpc>
            </a:pPr>
            <a:r>
              <a:rPr lang="en-US" sz="3646">
                <a:solidFill>
                  <a:srgbClr val="FFFFFF"/>
                </a:solidFill>
                <a:latin typeface="Jua"/>
                <a:ea typeface="Jua"/>
                <a:cs typeface="Jua"/>
                <a:sym typeface="Jua"/>
              </a:rPr>
              <a:t>In the encoder-decoder structure, the encoder processes the input data, which can be text, audio, etc., and generates encodings. The decoder takes these encodings, uses the derived context, and generates the output sequence.</a:t>
            </a:r>
          </a:p>
        </p:txBody>
      </p:sp>
      <p:sp>
        <p:nvSpPr>
          <p:cNvPr id="4" name="TextBox 4"/>
          <p:cNvSpPr txBox="1"/>
          <p:nvPr/>
        </p:nvSpPr>
        <p:spPr>
          <a:xfrm>
            <a:off x="2072665" y="1073068"/>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C2866175-A965-7787-1194-6B0470090E09}"/>
              </a:ext>
            </a:extLst>
          </p:cNvPr>
          <p:cNvPicPr>
            <a:picLocks noChangeAspect="1"/>
          </p:cNvPicPr>
          <p:nvPr/>
        </p:nvPicPr>
        <p:blipFill>
          <a:blip r:embed="rId5"/>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26A62552-AA1E-BA24-610A-FD875EFB0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6221759" y="6286500"/>
            <a:ext cx="5844480" cy="3371235"/>
          </a:xfrm>
          <a:custGeom>
            <a:avLst/>
            <a:gdLst/>
            <a:ahLst/>
            <a:cxnLst/>
            <a:rect l="l" t="t" r="r" b="b"/>
            <a:pathLst>
              <a:path w="6987480" h="3836954">
                <a:moveTo>
                  <a:pt x="0" y="0"/>
                </a:moveTo>
                <a:lnTo>
                  <a:pt x="6987480" y="0"/>
                </a:lnTo>
                <a:lnTo>
                  <a:pt x="6987480" y="3836954"/>
                </a:lnTo>
                <a:lnTo>
                  <a:pt x="0" y="3836954"/>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1596810" y="3291083"/>
            <a:ext cx="15094378" cy="3196388"/>
          </a:xfrm>
          <a:prstGeom prst="rect">
            <a:avLst/>
          </a:prstGeom>
        </p:spPr>
        <p:txBody>
          <a:bodyPr wrap="square" lIns="0" tIns="0" rIns="0" bIns="0" rtlCol="0" anchor="t">
            <a:spAutoFit/>
          </a:bodyPr>
          <a:lstStyle/>
          <a:p>
            <a:pPr algn="ctr">
              <a:lnSpc>
                <a:spcPts val="5105"/>
              </a:lnSpc>
            </a:pPr>
            <a:r>
              <a:rPr lang="en-US" sz="3646">
                <a:solidFill>
                  <a:srgbClr val="FFFFFF"/>
                </a:solidFill>
                <a:latin typeface="Jua"/>
                <a:ea typeface="Jua"/>
                <a:cs typeface="Jua"/>
                <a:sym typeface="Jua"/>
              </a:rPr>
              <a:t>Whisper is a transformer based on the encoder-decoder structure. It was trained on 680,000 hours of labelled speech data. The model can perform both speech recognition and speech translation.</a:t>
            </a:r>
          </a:p>
          <a:p>
            <a:pPr algn="l">
              <a:lnSpc>
                <a:spcPts val="5105"/>
              </a:lnSpc>
            </a:pPr>
            <a:endParaRPr lang="en-US" sz="3646">
              <a:solidFill>
                <a:srgbClr val="FFFFFF"/>
              </a:solidFill>
              <a:latin typeface="Jua"/>
              <a:ea typeface="Jua"/>
              <a:cs typeface="Jua"/>
              <a:sym typeface="Jua"/>
            </a:endParaRPr>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5"/>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DBBF00F1-184A-D530-F91F-33F7413E9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Context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sound system&#10;&#10;Description automatically generated">
            <a:extLst>
              <a:ext uri="{FF2B5EF4-FFF2-40B4-BE49-F238E27FC236}">
                <a16:creationId xmlns:a16="http://schemas.microsoft.com/office/drawing/2014/main" id="{79BC332D-7E64-964E-CF39-6D6C535C068C}"/>
              </a:ext>
            </a:extLst>
          </p:cNvPr>
          <p:cNvPicPr>
            <a:picLocks noChangeAspect="1"/>
          </p:cNvPicPr>
          <p:nvPr/>
        </p:nvPicPr>
        <p:blipFill>
          <a:blip r:embed="rId5"/>
          <a:stretch>
            <a:fillRect/>
          </a:stretch>
        </p:blipFill>
        <p:spPr>
          <a:xfrm>
            <a:off x="5457825" y="2466975"/>
            <a:ext cx="7372350" cy="5353050"/>
          </a:xfrm>
          <a:prstGeom prst="rect">
            <a:avLst/>
          </a:prstGeom>
        </p:spPr>
      </p:pic>
      <p:pic>
        <p:nvPicPr>
          <p:cNvPr id="6" name="Graphic 5" descr="Pin with solid fill">
            <a:extLst>
              <a:ext uri="{FF2B5EF4-FFF2-40B4-BE49-F238E27FC236}">
                <a16:creationId xmlns:a16="http://schemas.microsoft.com/office/drawing/2014/main" id="{F5672DF0-287E-D9D8-B2C6-3D8B0E2FE2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412779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Architecture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server&#10;&#10;Description automatically generated">
            <a:extLst>
              <a:ext uri="{FF2B5EF4-FFF2-40B4-BE49-F238E27FC236}">
                <a16:creationId xmlns:a16="http://schemas.microsoft.com/office/drawing/2014/main" id="{555D97D9-4025-A5BF-80AD-A5A35734753A}"/>
              </a:ext>
            </a:extLst>
          </p:cNvPr>
          <p:cNvPicPr>
            <a:picLocks noChangeAspect="1"/>
          </p:cNvPicPr>
          <p:nvPr/>
        </p:nvPicPr>
        <p:blipFill>
          <a:blip r:embed="rId5"/>
          <a:stretch>
            <a:fillRect/>
          </a:stretch>
        </p:blipFill>
        <p:spPr>
          <a:xfrm>
            <a:off x="1589690" y="2578290"/>
            <a:ext cx="15121759" cy="5458868"/>
          </a:xfrm>
          <a:prstGeom prst="rect">
            <a:avLst/>
          </a:prstGeom>
        </p:spPr>
      </p:pic>
      <p:pic>
        <p:nvPicPr>
          <p:cNvPr id="6" name="Graphic 5" descr="Pin with solid fill">
            <a:extLst>
              <a:ext uri="{FF2B5EF4-FFF2-40B4-BE49-F238E27FC236}">
                <a16:creationId xmlns:a16="http://schemas.microsoft.com/office/drawing/2014/main" id="{50AEF8F7-C1FE-4635-53F5-298D740792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140167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Sequence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3" name="Picture 2" descr="A diagram of a process&#10;&#10;Description automatically generated">
            <a:extLst>
              <a:ext uri="{FF2B5EF4-FFF2-40B4-BE49-F238E27FC236}">
                <a16:creationId xmlns:a16="http://schemas.microsoft.com/office/drawing/2014/main" id="{C62AD475-89F9-1DE3-3283-3AAD787F800D}"/>
              </a:ext>
            </a:extLst>
          </p:cNvPr>
          <p:cNvPicPr>
            <a:picLocks noChangeAspect="1"/>
          </p:cNvPicPr>
          <p:nvPr/>
        </p:nvPicPr>
        <p:blipFill>
          <a:blip r:embed="rId5"/>
          <a:stretch>
            <a:fillRect/>
          </a:stretch>
        </p:blipFill>
        <p:spPr>
          <a:xfrm>
            <a:off x="2872886" y="2807677"/>
            <a:ext cx="12542226" cy="6180992"/>
          </a:xfrm>
          <a:prstGeom prst="rect">
            <a:avLst/>
          </a:prstGeom>
        </p:spPr>
      </p:pic>
      <p:pic>
        <p:nvPicPr>
          <p:cNvPr id="6" name="Graphic 5" descr="Pin with solid fill">
            <a:extLst>
              <a:ext uri="{FF2B5EF4-FFF2-40B4-BE49-F238E27FC236}">
                <a16:creationId xmlns:a16="http://schemas.microsoft.com/office/drawing/2014/main" id="{4369F29C-8CA6-167B-D8F6-64638CC27F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99867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31805" y="708295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21284"/>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State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4B84298-71E1-5062-CBDA-DD71E5DD9873}"/>
              </a:ext>
            </a:extLst>
          </p:cNvPr>
          <p:cNvPicPr>
            <a:picLocks noChangeAspect="1"/>
          </p:cNvPicPr>
          <p:nvPr/>
        </p:nvPicPr>
        <p:blipFill>
          <a:blip r:embed="rId5"/>
          <a:stretch>
            <a:fillRect/>
          </a:stretch>
        </p:blipFill>
        <p:spPr>
          <a:xfrm>
            <a:off x="5659279" y="1374531"/>
            <a:ext cx="6979626" cy="8343899"/>
          </a:xfrm>
          <a:prstGeom prst="rect">
            <a:avLst/>
          </a:prstGeom>
        </p:spPr>
      </p:pic>
      <p:pic>
        <p:nvPicPr>
          <p:cNvPr id="3" name="Graphic 2" descr="Pin with solid fill">
            <a:extLst>
              <a:ext uri="{FF2B5EF4-FFF2-40B4-BE49-F238E27FC236}">
                <a16:creationId xmlns:a16="http://schemas.microsoft.com/office/drawing/2014/main" id="{621219DE-2D7D-95B6-6BF0-4E947E8C5C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25385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Class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string&#10;&#10;Description automatically generated">
            <a:extLst>
              <a:ext uri="{FF2B5EF4-FFF2-40B4-BE49-F238E27FC236}">
                <a16:creationId xmlns:a16="http://schemas.microsoft.com/office/drawing/2014/main" id="{265B178A-56BB-362D-20FF-893A6321F361}"/>
              </a:ext>
            </a:extLst>
          </p:cNvPr>
          <p:cNvPicPr>
            <a:picLocks noChangeAspect="1"/>
          </p:cNvPicPr>
          <p:nvPr/>
        </p:nvPicPr>
        <p:blipFill>
          <a:blip r:embed="rId5"/>
          <a:stretch>
            <a:fillRect/>
          </a:stretch>
        </p:blipFill>
        <p:spPr>
          <a:xfrm>
            <a:off x="4914900" y="2143125"/>
            <a:ext cx="8458200" cy="6000750"/>
          </a:xfrm>
          <a:prstGeom prst="rect">
            <a:avLst/>
          </a:prstGeom>
        </p:spPr>
      </p:pic>
      <p:pic>
        <p:nvPicPr>
          <p:cNvPr id="6" name="Graphic 5" descr="Pin with solid fill">
            <a:extLst>
              <a:ext uri="{FF2B5EF4-FFF2-40B4-BE49-F238E27FC236}">
                <a16:creationId xmlns:a16="http://schemas.microsoft.com/office/drawing/2014/main" id="{DE10E684-8CB9-56B7-DA75-86FEE3B366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9290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681925" y="68877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716293"/>
            <a:ext cx="15315564" cy="1231106"/>
          </a:xfrm>
          <a:prstGeom prst="rect">
            <a:avLst/>
          </a:prstGeom>
        </p:spPr>
        <p:txBody>
          <a:bodyPr lIns="0" tIns="0" rIns="0" bIns="0" rtlCol="0" anchor="t">
            <a:spAutoFit/>
          </a:bodyPr>
          <a:lstStyle/>
          <a:p>
            <a:pPr algn="ctr">
              <a:lnSpc>
                <a:spcPts val="9595"/>
              </a:lnSpc>
            </a:pPr>
            <a:r>
              <a:rPr lang="en-US" sz="8000">
                <a:solidFill>
                  <a:srgbClr val="FFFFFF"/>
                </a:solidFill>
                <a:latin typeface="Bobby Jones"/>
                <a:ea typeface="Bobby Jones"/>
                <a:cs typeface="Bobby Jones"/>
                <a:sym typeface="Bobby Jones"/>
              </a:rPr>
              <a:t>TEAM ROLE &amp; RESPONSIBILITIES</a:t>
            </a:r>
            <a:endParaRPr lang="en-US" sz="8000">
              <a:solidFill>
                <a:srgbClr val="FFFFFF"/>
              </a:solidFill>
              <a:latin typeface="Bobby Jones"/>
              <a:ea typeface="Bobby Jones"/>
              <a:cs typeface="Bobby Jones"/>
            </a:endParaRPr>
          </a:p>
        </p:txBody>
      </p:sp>
      <p:pic>
        <p:nvPicPr>
          <p:cNvPr id="7" name="Picture 6" descr="A person standing in front of a building&#10;&#10;Description automatically generated">
            <a:extLst>
              <a:ext uri="{FF2B5EF4-FFF2-40B4-BE49-F238E27FC236}">
                <a16:creationId xmlns:a16="http://schemas.microsoft.com/office/drawing/2014/main" id="{A87EBC00-DEB8-7CDD-3AF2-8BCEBC3F06EF}"/>
              </a:ext>
            </a:extLst>
          </p:cNvPr>
          <p:cNvPicPr>
            <a:picLocks noChangeAspect="1"/>
          </p:cNvPicPr>
          <p:nvPr/>
        </p:nvPicPr>
        <p:blipFill>
          <a:blip r:embed="rId4"/>
          <a:stretch>
            <a:fillRect/>
          </a:stretch>
        </p:blipFill>
        <p:spPr>
          <a:xfrm>
            <a:off x="7097842" y="3074263"/>
            <a:ext cx="3411332" cy="3082558"/>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6F59322D-E949-BBE3-E0AE-8285DBC592A0}"/>
              </a:ext>
            </a:extLst>
          </p:cNvPr>
          <p:cNvPicPr>
            <a:picLocks noChangeAspect="1"/>
          </p:cNvPicPr>
          <p:nvPr/>
        </p:nvPicPr>
        <p:blipFill>
          <a:blip r:embed="rId5"/>
          <a:stretch>
            <a:fillRect/>
          </a:stretch>
        </p:blipFill>
        <p:spPr>
          <a:xfrm>
            <a:off x="1194649" y="3067419"/>
            <a:ext cx="2757611" cy="3078271"/>
          </a:xfrm>
          <a:prstGeom prst="rect">
            <a:avLst/>
          </a:prstGeom>
        </p:spPr>
      </p:pic>
      <p:pic>
        <p:nvPicPr>
          <p:cNvPr id="4" name="Picture 3" descr="A person standing on a sidewalk&#10;&#10;Description automatically generated">
            <a:extLst>
              <a:ext uri="{FF2B5EF4-FFF2-40B4-BE49-F238E27FC236}">
                <a16:creationId xmlns:a16="http://schemas.microsoft.com/office/drawing/2014/main" id="{5B573733-9525-7F1B-2562-46FC02D1278A}"/>
              </a:ext>
            </a:extLst>
          </p:cNvPr>
          <p:cNvPicPr>
            <a:picLocks noChangeAspect="1"/>
          </p:cNvPicPr>
          <p:nvPr/>
        </p:nvPicPr>
        <p:blipFill>
          <a:blip r:embed="rId6"/>
          <a:srcRect t="13043" r="9244" b="-155"/>
          <a:stretch/>
        </p:blipFill>
        <p:spPr>
          <a:xfrm>
            <a:off x="13453782" y="2920524"/>
            <a:ext cx="3164454" cy="3230630"/>
          </a:xfrm>
          <a:prstGeom prst="rect">
            <a:avLst/>
          </a:prstGeom>
        </p:spPr>
      </p:pic>
      <p:sp>
        <p:nvSpPr>
          <p:cNvPr id="6" name="TextBox 5">
            <a:extLst>
              <a:ext uri="{FF2B5EF4-FFF2-40B4-BE49-F238E27FC236}">
                <a16:creationId xmlns:a16="http://schemas.microsoft.com/office/drawing/2014/main" id="{2D476B8B-9D1D-9737-426D-44E62450CE58}"/>
              </a:ext>
            </a:extLst>
          </p:cNvPr>
          <p:cNvSpPr txBox="1"/>
          <p:nvPr/>
        </p:nvSpPr>
        <p:spPr>
          <a:xfrm>
            <a:off x="-14625" y="6258417"/>
            <a:ext cx="5176158"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chemeClr val="bg1"/>
                </a:solidFill>
                <a:latin typeface="Jua"/>
                <a:ea typeface="Jua"/>
                <a:cs typeface="Lato"/>
              </a:rPr>
              <a:t>Rakesh Tirumala</a:t>
            </a:r>
          </a:p>
          <a:p>
            <a:pPr algn="ctr"/>
            <a:r>
              <a:rPr lang="en-US" sz="4400">
                <a:solidFill>
                  <a:schemeClr val="bg1"/>
                </a:solidFill>
                <a:latin typeface="Pristina"/>
                <a:ea typeface="Jua"/>
                <a:cs typeface="Lato"/>
              </a:rPr>
              <a:t> </a:t>
            </a:r>
            <a:r>
              <a:rPr lang="en-US" sz="3200">
                <a:solidFill>
                  <a:schemeClr val="bg1"/>
                </a:solidFill>
                <a:latin typeface="Pristina"/>
                <a:ea typeface="Jua"/>
                <a:cs typeface="Lato"/>
              </a:rPr>
              <a:t> Team Lead/  Developer</a:t>
            </a:r>
          </a:p>
        </p:txBody>
      </p:sp>
      <p:sp>
        <p:nvSpPr>
          <p:cNvPr id="8" name="TextBox 7">
            <a:extLst>
              <a:ext uri="{FF2B5EF4-FFF2-40B4-BE49-F238E27FC236}">
                <a16:creationId xmlns:a16="http://schemas.microsoft.com/office/drawing/2014/main" id="{B1A02F46-2F32-7914-9CDD-0E8CF649D9BC}"/>
              </a:ext>
            </a:extLst>
          </p:cNvPr>
          <p:cNvSpPr txBox="1"/>
          <p:nvPr/>
        </p:nvSpPr>
        <p:spPr>
          <a:xfrm>
            <a:off x="6130322" y="6232472"/>
            <a:ext cx="5341556"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rgbClr val="FFFFFF"/>
                </a:solidFill>
                <a:latin typeface="Jua"/>
                <a:cs typeface="Segoe UI"/>
              </a:rPr>
              <a:t>Tanvi Prakash Gavali</a:t>
            </a:r>
            <a:endParaRPr lang="en-US" sz="4400">
              <a:latin typeface="Jua"/>
              <a:ea typeface="Jua"/>
              <a:cs typeface="Segoe UI"/>
            </a:endParaRPr>
          </a:p>
          <a:p>
            <a:pPr algn="ctr"/>
            <a:r>
              <a:rPr lang="en-US" sz="4400">
                <a:solidFill>
                  <a:srgbClr val="FFFFFF"/>
                </a:solidFill>
                <a:latin typeface="Pristina"/>
                <a:cs typeface="Segoe UI"/>
              </a:rPr>
              <a:t> </a:t>
            </a:r>
            <a:r>
              <a:rPr lang="en-US" sz="3200">
                <a:solidFill>
                  <a:srgbClr val="FFFFFF"/>
                </a:solidFill>
                <a:latin typeface="Pristina"/>
                <a:cs typeface="Segoe UI"/>
              </a:rPr>
              <a:t>   S</a:t>
            </a:r>
            <a:r>
              <a:rPr lang="en-US" sz="3200">
                <a:solidFill>
                  <a:srgbClr val="FFFFFF"/>
                </a:solidFill>
                <a:latin typeface="Pristina"/>
                <a:cs typeface="Calibri"/>
              </a:rPr>
              <a:t>crum</a:t>
            </a:r>
            <a:r>
              <a:rPr lang="en-US" sz="3200">
                <a:solidFill>
                  <a:srgbClr val="FFFFFF"/>
                </a:solidFill>
                <a:latin typeface="Pristina"/>
                <a:ea typeface="+mn-lt"/>
                <a:cs typeface="+mn-lt"/>
              </a:rPr>
              <a:t> Master/ Developer</a:t>
            </a:r>
            <a:endParaRPr lang="en-US" sz="3200">
              <a:latin typeface="Pristina"/>
            </a:endParaRPr>
          </a:p>
        </p:txBody>
      </p:sp>
      <p:sp>
        <p:nvSpPr>
          <p:cNvPr id="10" name="TextBox 9">
            <a:extLst>
              <a:ext uri="{FF2B5EF4-FFF2-40B4-BE49-F238E27FC236}">
                <a16:creationId xmlns:a16="http://schemas.microsoft.com/office/drawing/2014/main" id="{ECA2B556-47F8-480B-4D57-C8633936EF4C}"/>
              </a:ext>
            </a:extLst>
          </p:cNvPr>
          <p:cNvSpPr txBox="1"/>
          <p:nvPr/>
        </p:nvSpPr>
        <p:spPr>
          <a:xfrm>
            <a:off x="12366605" y="6229109"/>
            <a:ext cx="5073143"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rgbClr val="FFFFFF"/>
                </a:solidFill>
                <a:latin typeface="Jua"/>
                <a:cs typeface="Segoe UI"/>
              </a:rPr>
              <a:t>Kaali Lovell</a:t>
            </a:r>
            <a:r>
              <a:rPr lang="en-US" sz="3500">
                <a:latin typeface="Jua"/>
                <a:cs typeface="Segoe UI"/>
              </a:rPr>
              <a:t>​</a:t>
            </a:r>
          </a:p>
          <a:p>
            <a:pPr algn="ctr"/>
            <a:r>
              <a:rPr lang="en-US" sz="4400">
                <a:solidFill>
                  <a:srgbClr val="FFFFFF"/>
                </a:solidFill>
                <a:latin typeface="Pristina"/>
                <a:ea typeface="Jua"/>
                <a:cs typeface="Segoe UI"/>
              </a:rPr>
              <a:t>   </a:t>
            </a:r>
            <a:r>
              <a:rPr lang="en-US" sz="3200">
                <a:solidFill>
                  <a:srgbClr val="FFFFFF"/>
                </a:solidFill>
                <a:latin typeface="Pristina"/>
                <a:ea typeface="Jua"/>
                <a:cs typeface="Segoe UI"/>
              </a:rPr>
              <a:t>Tester/ Product Designer</a:t>
            </a:r>
            <a:endParaRPr lang="en-US" sz="3200">
              <a:latin typeface="Pristina"/>
              <a:ea typeface="Jua"/>
              <a:cs typeface="Segoe UI"/>
            </a:endParaRPr>
          </a:p>
        </p:txBody>
      </p:sp>
      <p:pic>
        <p:nvPicPr>
          <p:cNvPr id="14" name="Picture 13" descr="A blue and yellow logo&#10;&#10;Description automatically generated">
            <a:extLst>
              <a:ext uri="{FF2B5EF4-FFF2-40B4-BE49-F238E27FC236}">
                <a16:creationId xmlns:a16="http://schemas.microsoft.com/office/drawing/2014/main" id="{22219B4A-84CA-2C6E-F4B9-D09EA16A2064}"/>
              </a:ext>
            </a:extLst>
          </p:cNvPr>
          <p:cNvPicPr>
            <a:picLocks noChangeAspect="1"/>
          </p:cNvPicPr>
          <p:nvPr/>
        </p:nvPicPr>
        <p:blipFill>
          <a:blip r:embed="rId7"/>
          <a:stretch>
            <a:fillRect/>
          </a:stretch>
        </p:blipFill>
        <p:spPr>
          <a:xfrm>
            <a:off x="-652" y="326"/>
            <a:ext cx="1085821" cy="1027369"/>
          </a:xfrm>
          <a:prstGeom prst="rect">
            <a:avLst/>
          </a:prstGeom>
        </p:spPr>
      </p:pic>
      <p:pic>
        <p:nvPicPr>
          <p:cNvPr id="11" name="Graphic 10" descr="Pin with solid fill">
            <a:extLst>
              <a:ext uri="{FF2B5EF4-FFF2-40B4-BE49-F238E27FC236}">
                <a16:creationId xmlns:a16="http://schemas.microsoft.com/office/drawing/2014/main" id="{ECEE2F6E-6A57-DC9C-C150-7C111599F9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7207345" y="114300"/>
            <a:ext cx="914400" cy="914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ER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user&#10;&#10;Description automatically generated">
            <a:extLst>
              <a:ext uri="{FF2B5EF4-FFF2-40B4-BE49-F238E27FC236}">
                <a16:creationId xmlns:a16="http://schemas.microsoft.com/office/drawing/2014/main" id="{85CFC933-3A88-2765-70FB-7152C3199BF6}"/>
              </a:ext>
            </a:extLst>
          </p:cNvPr>
          <p:cNvPicPr>
            <a:picLocks noChangeAspect="1"/>
          </p:cNvPicPr>
          <p:nvPr/>
        </p:nvPicPr>
        <p:blipFill>
          <a:blip r:embed="rId5"/>
          <a:stretch>
            <a:fillRect/>
          </a:stretch>
        </p:blipFill>
        <p:spPr>
          <a:xfrm>
            <a:off x="4043363" y="2303573"/>
            <a:ext cx="10575378" cy="6457457"/>
          </a:xfrm>
          <a:prstGeom prst="rect">
            <a:avLst/>
          </a:prstGeom>
        </p:spPr>
      </p:pic>
      <p:pic>
        <p:nvPicPr>
          <p:cNvPr id="6" name="Graphic 5" descr="Pin with solid fill">
            <a:extLst>
              <a:ext uri="{FF2B5EF4-FFF2-40B4-BE49-F238E27FC236}">
                <a16:creationId xmlns:a16="http://schemas.microsoft.com/office/drawing/2014/main" id="{2B1BD8F0-10CC-D72F-BBFE-8F386D820A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3560707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Recap</a:t>
            </a: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FB6A37AE-A2E2-4E87-FE36-2B1EAE5FFE66}"/>
              </a:ext>
            </a:extLst>
          </p:cNvPr>
          <p:cNvSpPr txBox="1"/>
          <p:nvPr/>
        </p:nvSpPr>
        <p:spPr>
          <a:xfrm>
            <a:off x="1472021" y="2435343"/>
            <a:ext cx="1534375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a:solidFill>
                  <a:schemeClr val="bg1"/>
                </a:solidFill>
                <a:latin typeface="Jua"/>
                <a:ea typeface="Jua"/>
                <a:cs typeface="Calibri"/>
              </a:rPr>
              <a:t>Updated the UI for the SpeakEZ application</a:t>
            </a:r>
          </a:p>
          <a:p>
            <a:pPr marL="285750" indent="-285750">
              <a:buFont typeface="Arial"/>
              <a:buChar char="•"/>
            </a:pPr>
            <a:r>
              <a:rPr lang="en-US" sz="3200">
                <a:solidFill>
                  <a:schemeClr val="bg1"/>
                </a:solidFill>
                <a:latin typeface="Jua"/>
                <a:ea typeface="Jua"/>
                <a:cs typeface="Calibri"/>
              </a:rPr>
              <a:t>Upload audio file with maximum file size of 20MB</a:t>
            </a:r>
          </a:p>
          <a:p>
            <a:pPr marL="285750" indent="-285750">
              <a:buFont typeface="Arial"/>
              <a:buChar char="•"/>
            </a:pPr>
            <a:r>
              <a:rPr lang="en-US" sz="3200">
                <a:solidFill>
                  <a:schemeClr val="bg1"/>
                </a:solidFill>
                <a:latin typeface="Jua"/>
                <a:ea typeface="Jua"/>
                <a:cs typeface="Calibri"/>
              </a:rPr>
              <a:t>Transcribe uploaded audio file in user's input language</a:t>
            </a:r>
          </a:p>
          <a:p>
            <a:pPr marL="285750" indent="-285750">
              <a:buFont typeface="Arial"/>
              <a:buChar char="•"/>
            </a:pPr>
            <a:r>
              <a:rPr lang="en-US" sz="3200">
                <a:solidFill>
                  <a:schemeClr val="bg1"/>
                </a:solidFill>
                <a:latin typeface="Jua"/>
                <a:ea typeface="Jua"/>
                <a:cs typeface="Calibri"/>
              </a:rPr>
              <a:t>Translate user's transcription into English.</a:t>
            </a:r>
          </a:p>
          <a:p>
            <a:pPr marL="285750" indent="-285750">
              <a:buFont typeface="Arial"/>
              <a:buChar char="•"/>
            </a:pPr>
            <a:r>
              <a:rPr lang="en-US" sz="3200">
                <a:solidFill>
                  <a:schemeClr val="bg1"/>
                </a:solidFill>
                <a:latin typeface="Jua"/>
                <a:ea typeface="Jua"/>
                <a:cs typeface="Calibri"/>
              </a:rPr>
              <a:t>Update user sign-in drop down as well as "Create Account" page</a:t>
            </a:r>
          </a:p>
          <a:p>
            <a:pPr marL="285750" indent="-285750">
              <a:buFont typeface="Arial"/>
              <a:buChar char="•"/>
            </a:pPr>
            <a:r>
              <a:rPr lang="en-US" sz="3200">
                <a:solidFill>
                  <a:schemeClr val="bg1"/>
                </a:solidFill>
                <a:latin typeface="Jua"/>
                <a:ea typeface="Jua"/>
                <a:cs typeface="Calibri"/>
              </a:rPr>
              <a:t>30 Story Points</a:t>
            </a:r>
          </a:p>
          <a:p>
            <a:pPr marL="285750" indent="-285750">
              <a:buFont typeface="Arial"/>
              <a:buChar char="•"/>
            </a:pPr>
            <a:r>
              <a:rPr lang="en-US" sz="3200">
                <a:solidFill>
                  <a:schemeClr val="bg1"/>
                </a:solidFill>
                <a:latin typeface="Jua"/>
                <a:ea typeface="Jua"/>
                <a:cs typeface="Calibri"/>
              </a:rPr>
              <a:t>Completed 66% of the Story Points</a:t>
            </a:r>
          </a:p>
        </p:txBody>
      </p:sp>
    </p:spTree>
    <p:extLst>
      <p:ext uri="{BB962C8B-B14F-4D97-AF65-F5344CB8AC3E}">
        <p14:creationId xmlns:p14="http://schemas.microsoft.com/office/powerpoint/2010/main" val="888617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Recap</a:t>
            </a: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FB6A37AE-A2E2-4E87-FE36-2B1EAE5FFE66}"/>
              </a:ext>
            </a:extLst>
          </p:cNvPr>
          <p:cNvSpPr txBox="1"/>
          <p:nvPr/>
        </p:nvSpPr>
        <p:spPr>
          <a:xfrm>
            <a:off x="1472021" y="2435343"/>
            <a:ext cx="15343753"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Jua"/>
                <a:ea typeface="Jua"/>
                <a:cs typeface="Calibri"/>
              </a:rPr>
              <a:t>The following features were implemented into our application for Sprint 3:</a:t>
            </a:r>
          </a:p>
          <a:p>
            <a:pPr marL="285750" indent="-285750">
              <a:buFont typeface="Arial"/>
              <a:buChar char="•"/>
            </a:pPr>
            <a:r>
              <a:rPr lang="en-US" sz="3200">
                <a:solidFill>
                  <a:schemeClr val="bg1"/>
                </a:solidFill>
                <a:latin typeface="Jua"/>
                <a:ea typeface="Jua"/>
                <a:cs typeface="Calibri"/>
              </a:rPr>
              <a:t>Audio input time limitation </a:t>
            </a:r>
          </a:p>
          <a:p>
            <a:pPr marL="285750" indent="-285750">
              <a:buFont typeface="Arial"/>
              <a:buChar char="•"/>
            </a:pPr>
            <a:r>
              <a:rPr lang="en-US" sz="3200">
                <a:solidFill>
                  <a:schemeClr val="bg1"/>
                </a:solidFill>
                <a:latin typeface="Jua"/>
                <a:ea typeface="Jua"/>
                <a:cs typeface="Calibri"/>
              </a:rPr>
              <a:t>Dropdown for language selection</a:t>
            </a:r>
          </a:p>
          <a:p>
            <a:pPr marL="285750" indent="-285750">
              <a:buFont typeface="Arial"/>
              <a:buChar char="•"/>
            </a:pPr>
            <a:r>
              <a:rPr lang="en-US" sz="3200">
                <a:solidFill>
                  <a:schemeClr val="bg1"/>
                </a:solidFill>
                <a:latin typeface="Jua"/>
                <a:ea typeface="Jua"/>
                <a:cs typeface="Calibri"/>
              </a:rPr>
              <a:t>Translation of text into other languages besides English</a:t>
            </a:r>
          </a:p>
          <a:p>
            <a:pPr marL="285750" indent="-285750">
              <a:buFont typeface="Arial"/>
              <a:buChar char="•"/>
            </a:pPr>
            <a:r>
              <a:rPr lang="en-US" sz="3200">
                <a:solidFill>
                  <a:schemeClr val="bg1"/>
                </a:solidFill>
                <a:latin typeface="Jua"/>
                <a:ea typeface="Jua"/>
                <a:cs typeface="Calibri"/>
              </a:rPr>
              <a:t>Integrated a firebase database to allow users to create an account and login with SpeakEZ</a:t>
            </a:r>
          </a:p>
          <a:p>
            <a:pPr marL="285750" indent="-285750">
              <a:buFont typeface="Arial"/>
              <a:buChar char="•"/>
            </a:pPr>
            <a:r>
              <a:rPr lang="en-US" sz="3200">
                <a:solidFill>
                  <a:schemeClr val="bg1"/>
                </a:solidFill>
                <a:latin typeface="Jua"/>
                <a:ea typeface="Jua"/>
                <a:cs typeface="Calibri"/>
              </a:rPr>
              <a:t>History page so users can see all past transcription and translation results</a:t>
            </a:r>
          </a:p>
          <a:p>
            <a:pPr marL="285750" indent="-285750">
              <a:buFont typeface="Arial"/>
              <a:buChar char="•"/>
            </a:pPr>
            <a:r>
              <a:rPr lang="en-US" sz="3200">
                <a:solidFill>
                  <a:schemeClr val="bg1"/>
                </a:solidFill>
                <a:latin typeface="Jua"/>
                <a:ea typeface="Jua"/>
                <a:cs typeface="Calibri"/>
              </a:rPr>
              <a:t>Favorite button for saving the user's results they determine are of highest priority </a:t>
            </a:r>
          </a:p>
          <a:p>
            <a:pPr marL="285750" indent="-285750">
              <a:buFont typeface="Arial"/>
              <a:buChar char="•"/>
            </a:pPr>
            <a:r>
              <a:rPr lang="en-US" sz="3200">
                <a:solidFill>
                  <a:schemeClr val="bg1"/>
                </a:solidFill>
                <a:latin typeface="Jua"/>
                <a:ea typeface="Jua"/>
                <a:cs typeface="Calibri"/>
              </a:rPr>
              <a:t>My Team Page and Help &amp; Support Access Page</a:t>
            </a:r>
          </a:p>
          <a:p>
            <a:pPr marL="285750" indent="-285750">
              <a:buFont typeface="Arial"/>
              <a:buChar char="•"/>
            </a:pPr>
            <a:r>
              <a:rPr lang="en-US" sz="3200">
                <a:solidFill>
                  <a:schemeClr val="bg1"/>
                </a:solidFill>
                <a:latin typeface="Jua"/>
                <a:ea typeface="Jua"/>
                <a:cs typeface="Calibri"/>
              </a:rPr>
              <a:t>Toggle button for Light/Dark mode for the UI</a:t>
            </a:r>
          </a:p>
          <a:p>
            <a:r>
              <a:rPr lang="en-US" sz="3200">
                <a:solidFill>
                  <a:schemeClr val="bg1"/>
                </a:solidFill>
                <a:latin typeface="Jua"/>
                <a:ea typeface="Jua"/>
                <a:cs typeface="Calibri"/>
              </a:rPr>
              <a:t>Completed 100% of the Story Points</a:t>
            </a:r>
          </a:p>
        </p:txBody>
      </p:sp>
    </p:spTree>
    <p:extLst>
      <p:ext uri="{BB962C8B-B14F-4D97-AF65-F5344CB8AC3E}">
        <p14:creationId xmlns:p14="http://schemas.microsoft.com/office/powerpoint/2010/main" val="3238475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324837"/>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5816AD97-A8C9-5FEA-03A9-E7C9621EDB82}"/>
              </a:ext>
            </a:extLst>
          </p:cNvPr>
          <p:cNvGraphicFramePr>
            <a:graphicFrameLocks noGrp="1"/>
          </p:cNvGraphicFramePr>
          <p:nvPr>
            <p:extLst>
              <p:ext uri="{D42A27DB-BD31-4B8C-83A1-F6EECF244321}">
                <p14:modId xmlns:p14="http://schemas.microsoft.com/office/powerpoint/2010/main" val="3751259149"/>
              </p:ext>
            </p:extLst>
          </p:nvPr>
        </p:nvGraphicFramePr>
        <p:xfrm>
          <a:off x="1766211" y="2263231"/>
          <a:ext cx="15427622" cy="5983605"/>
        </p:xfrm>
        <a:graphic>
          <a:graphicData uri="http://schemas.openxmlformats.org/drawingml/2006/table">
            <a:tbl>
              <a:tblPr bandRow="1">
                <a:tableStyleId>{775DCB02-9BB8-47FD-8907-85C794F793BA}</a:tableStyleId>
              </a:tblPr>
              <a:tblGrid>
                <a:gridCol w="1665894">
                  <a:extLst>
                    <a:ext uri="{9D8B030D-6E8A-4147-A177-3AD203B41FA5}">
                      <a16:colId xmlns:a16="http://schemas.microsoft.com/office/drawing/2014/main" val="3214414880"/>
                    </a:ext>
                  </a:extLst>
                </a:gridCol>
                <a:gridCol w="1756431">
                  <a:extLst>
                    <a:ext uri="{9D8B030D-6E8A-4147-A177-3AD203B41FA5}">
                      <a16:colId xmlns:a16="http://schemas.microsoft.com/office/drawing/2014/main" val="115180925"/>
                    </a:ext>
                  </a:extLst>
                </a:gridCol>
                <a:gridCol w="1068344">
                  <a:extLst>
                    <a:ext uri="{9D8B030D-6E8A-4147-A177-3AD203B41FA5}">
                      <a16:colId xmlns:a16="http://schemas.microsoft.com/office/drawing/2014/main" val="408154946"/>
                    </a:ext>
                  </a:extLst>
                </a:gridCol>
                <a:gridCol w="4219057">
                  <a:extLst>
                    <a:ext uri="{9D8B030D-6E8A-4147-A177-3AD203B41FA5}">
                      <a16:colId xmlns:a16="http://schemas.microsoft.com/office/drawing/2014/main" val="2250812916"/>
                    </a:ext>
                  </a:extLst>
                </a:gridCol>
                <a:gridCol w="4852820">
                  <a:extLst>
                    <a:ext uri="{9D8B030D-6E8A-4147-A177-3AD203B41FA5}">
                      <a16:colId xmlns:a16="http://schemas.microsoft.com/office/drawing/2014/main" val="110098085"/>
                    </a:ext>
                  </a:extLst>
                </a:gridCol>
                <a:gridCol w="1865076">
                  <a:extLst>
                    <a:ext uri="{9D8B030D-6E8A-4147-A177-3AD203B41FA5}">
                      <a16:colId xmlns:a16="http://schemas.microsoft.com/office/drawing/2014/main" val="3058769231"/>
                    </a:ext>
                  </a:extLst>
                </a:gridCol>
              </a:tblGrid>
              <a:tr h="292375">
                <a:tc>
                  <a:txBody>
                    <a:bodyPr/>
                    <a:lstStyle/>
                    <a:p>
                      <a:pPr algn="ctr" fontAlgn="b"/>
                      <a:r>
                        <a:rPr lang="en-US" sz="2000">
                          <a:effectLst/>
                        </a:rPr>
                        <a:t>User Story ID</a:t>
                      </a:r>
                    </a:p>
                  </a:txBody>
                  <a:tcPr marL="9525" marR="9525" marT="9525" anchor="b"/>
                </a:tc>
                <a:tc>
                  <a:txBody>
                    <a:bodyPr/>
                    <a:lstStyle/>
                    <a:p>
                      <a:pPr algn="ctr" fontAlgn="b"/>
                      <a:r>
                        <a:rPr lang="en-US" sz="2000">
                          <a:effectLst/>
                        </a:rPr>
                        <a:t>Point estimated</a:t>
                      </a:r>
                    </a:p>
                  </a:txBody>
                  <a:tcPr marL="9525" marR="9525" marT="9525" anchor="b"/>
                </a:tc>
                <a:tc>
                  <a:txBody>
                    <a:bodyPr/>
                    <a:lstStyle/>
                    <a:p>
                      <a:pPr algn="ctr" fontAlgn="b"/>
                      <a:r>
                        <a:rPr lang="en-US" sz="2000">
                          <a:effectLst/>
                        </a:rPr>
                        <a:t>As a(n)</a:t>
                      </a:r>
                    </a:p>
                  </a:txBody>
                  <a:tcPr marL="9525" marR="9525" marT="9525" anchor="b"/>
                </a:tc>
                <a:tc>
                  <a:txBody>
                    <a:bodyPr/>
                    <a:lstStyle/>
                    <a:p>
                      <a:pPr algn="ctr" fontAlgn="b"/>
                      <a:r>
                        <a:rPr lang="en-US" sz="2000">
                          <a:effectLst/>
                        </a:rPr>
                        <a:t>I want </a:t>
                      </a:r>
                    </a:p>
                  </a:txBody>
                  <a:tcPr marL="9525" marR="9525" marT="9525" anchor="b"/>
                </a:tc>
                <a:tc>
                  <a:txBody>
                    <a:bodyPr/>
                    <a:lstStyle/>
                    <a:p>
                      <a:pPr algn="ctr" fontAlgn="b"/>
                      <a:r>
                        <a:rPr lang="en-US" sz="2000">
                          <a:effectLst/>
                        </a:rPr>
                        <a:t>So that</a:t>
                      </a:r>
                    </a:p>
                  </a:txBody>
                  <a:tcPr marL="9525" marR="9525" marT="9525" anchor="b"/>
                </a:tc>
                <a:tc>
                  <a:txBody>
                    <a:bodyPr/>
                    <a:lstStyle/>
                    <a:p>
                      <a:pPr algn="ctr" fontAlgn="b"/>
                      <a:r>
                        <a:rPr lang="en-US" sz="2000">
                          <a:effectLst/>
                        </a:rPr>
                        <a:t>Feature</a:t>
                      </a:r>
                    </a:p>
                  </a:txBody>
                  <a:tcPr marL="9525" marR="9525" marT="9525" anchor="b"/>
                </a:tc>
                <a:extLst>
                  <a:ext uri="{0D108BD9-81ED-4DB2-BD59-A6C34878D82A}">
                    <a16:rowId xmlns:a16="http://schemas.microsoft.com/office/drawing/2014/main" val="2112614080"/>
                  </a:ext>
                </a:extLst>
              </a:tr>
              <a:tr h="266952">
                <a:tc>
                  <a:txBody>
                    <a:bodyPr/>
                    <a:lstStyle/>
                    <a:p>
                      <a:pPr algn="ctr" fontAlgn="b"/>
                      <a:r>
                        <a:rPr lang="en-US" sz="2000">
                          <a:effectLst/>
                        </a:rPr>
                        <a:t>LTA-115</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have an  "Upload" button.</a:t>
                      </a:r>
                    </a:p>
                  </a:txBody>
                  <a:tcPr marL="9525" marR="9525" marT="9525" anchor="b"/>
                </a:tc>
                <a:tc>
                  <a:txBody>
                    <a:bodyPr/>
                    <a:lstStyle/>
                    <a:p>
                      <a:pPr algn="ctr" fontAlgn="b"/>
                      <a:r>
                        <a:rPr lang="en-US" sz="2000">
                          <a:effectLst/>
                        </a:rPr>
                        <a:t>I can easily select and upload a file for translation.</a:t>
                      </a:r>
                    </a:p>
                  </a:txBody>
                  <a:tcPr marL="9525" marR="9525" marT="9525" anchor="b"/>
                </a:tc>
                <a:tc>
                  <a:txBody>
                    <a:bodyPr/>
                    <a:lstStyle/>
                    <a:p>
                      <a:pPr algn="ctr" fontAlgn="b"/>
                      <a:r>
                        <a:rPr lang="en-US" sz="2000">
                          <a:effectLst/>
                        </a:rPr>
                        <a:t>Upload Button</a:t>
                      </a:r>
                    </a:p>
                  </a:txBody>
                  <a:tcPr marL="9525" marR="9525" marT="9525" anchor="b"/>
                </a:tc>
                <a:extLst>
                  <a:ext uri="{0D108BD9-81ED-4DB2-BD59-A6C34878D82A}">
                    <a16:rowId xmlns:a16="http://schemas.microsoft.com/office/drawing/2014/main" val="664917980"/>
                  </a:ext>
                </a:extLst>
              </a:tr>
              <a:tr h="483056">
                <a:tc>
                  <a:txBody>
                    <a:bodyPr/>
                    <a:lstStyle/>
                    <a:p>
                      <a:pPr algn="ctr" fontAlgn="b"/>
                      <a:r>
                        <a:rPr lang="en-US" sz="2000">
                          <a:effectLst/>
                        </a:rPr>
                        <a:t>LTA-117</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see the progress of a file upload for translation .</a:t>
                      </a:r>
                    </a:p>
                  </a:txBody>
                  <a:tcPr marL="9525" marR="9525" marT="9525" anchor="b"/>
                </a:tc>
                <a:tc>
                  <a:txBody>
                    <a:bodyPr/>
                    <a:lstStyle/>
                    <a:p>
                      <a:pPr algn="ctr" fontAlgn="b"/>
                      <a:r>
                        <a:rPr lang="en-US" sz="2000">
                          <a:effectLst/>
                        </a:rPr>
                        <a:t>I know when the upload is completed and the file is ready for translation.</a:t>
                      </a:r>
                    </a:p>
                  </a:txBody>
                  <a:tcPr marL="9525" marR="9525" marT="9525" anchor="b"/>
                </a:tc>
                <a:tc>
                  <a:txBody>
                    <a:bodyPr/>
                    <a:lstStyle/>
                    <a:p>
                      <a:pPr algn="ctr" fontAlgn="b"/>
                      <a:r>
                        <a:rPr lang="en-US" sz="2000">
                          <a:effectLst/>
                        </a:rPr>
                        <a:t>Progress Indicator</a:t>
                      </a:r>
                    </a:p>
                  </a:txBody>
                  <a:tcPr marL="9525" marR="9525" marT="9525" anchor="b"/>
                </a:tc>
                <a:extLst>
                  <a:ext uri="{0D108BD9-81ED-4DB2-BD59-A6C34878D82A}">
                    <a16:rowId xmlns:a16="http://schemas.microsoft.com/office/drawing/2014/main" val="1537567593"/>
                  </a:ext>
                </a:extLst>
              </a:tr>
              <a:tr h="546616">
                <a:tc>
                  <a:txBody>
                    <a:bodyPr/>
                    <a:lstStyle/>
                    <a:p>
                      <a:pPr algn="ctr" fontAlgn="b"/>
                      <a:r>
                        <a:rPr lang="en-US" sz="2000">
                          <a:effectLst/>
                        </a:rPr>
                        <a:t>LTA-146</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be notified about the progress of the audio file transcription. </a:t>
                      </a:r>
                    </a:p>
                  </a:txBody>
                  <a:tcPr marL="9525" marR="9525" marT="9525" anchor="b"/>
                </a:tc>
                <a:tc>
                  <a:txBody>
                    <a:bodyPr/>
                    <a:lstStyle/>
                    <a:p>
                      <a:pPr algn="ctr" fontAlgn="b"/>
                      <a:r>
                        <a:rPr lang="en-US" sz="2000">
                          <a:effectLst/>
                        </a:rPr>
                        <a:t>I know the transcription is complete and ready for use.</a:t>
                      </a:r>
                    </a:p>
                  </a:txBody>
                  <a:tcPr marL="9525" marR="9525" marT="9525" anchor="b"/>
                </a:tc>
                <a:tc>
                  <a:txBody>
                    <a:bodyPr/>
                    <a:lstStyle/>
                    <a:p>
                      <a:pPr algn="ctr" fontAlgn="b"/>
                      <a:r>
                        <a:rPr lang="en-US" sz="2000">
                          <a:effectLst/>
                        </a:rPr>
                        <a:t>Progress Indicator</a:t>
                      </a:r>
                    </a:p>
                  </a:txBody>
                  <a:tcPr marL="9525" marR="9525" marT="9525" anchor="b"/>
                </a:tc>
                <a:extLst>
                  <a:ext uri="{0D108BD9-81ED-4DB2-BD59-A6C34878D82A}">
                    <a16:rowId xmlns:a16="http://schemas.microsoft.com/office/drawing/2014/main" val="2543622218"/>
                  </a:ext>
                </a:extLst>
              </a:tr>
              <a:tr h="419496">
                <a:tc>
                  <a:txBody>
                    <a:bodyPr/>
                    <a:lstStyle/>
                    <a:p>
                      <a:pPr algn="ctr" fontAlgn="b"/>
                      <a:r>
                        <a:rPr lang="en-US" sz="2000">
                          <a:effectLst/>
                        </a:rPr>
                        <a:t>LTA-145</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copy the transcribed text from the text box,.</a:t>
                      </a:r>
                    </a:p>
                  </a:txBody>
                  <a:tcPr marL="9525" marR="9525" marT="9525" anchor="b"/>
                </a:tc>
                <a:tc>
                  <a:txBody>
                    <a:bodyPr/>
                    <a:lstStyle/>
                    <a:p>
                      <a:pPr algn="ctr" fontAlgn="b"/>
                      <a:r>
                        <a:rPr lang="en-US" sz="2000">
                          <a:effectLst/>
                        </a:rPr>
                        <a:t>I can use the transcription in other applications.</a:t>
                      </a:r>
                    </a:p>
                  </a:txBody>
                  <a:tcPr marL="9525" marR="9525" marT="9525" anchor="b"/>
                </a:tc>
                <a:tc>
                  <a:txBody>
                    <a:bodyPr/>
                    <a:lstStyle/>
                    <a:p>
                      <a:pPr algn="ctr" fontAlgn="b"/>
                      <a:r>
                        <a:rPr lang="en-US" sz="2000">
                          <a:effectLst/>
                        </a:rPr>
                        <a:t>Copy Button </a:t>
                      </a:r>
                    </a:p>
                  </a:txBody>
                  <a:tcPr marL="9525" marR="9525" marT="9525" anchor="b"/>
                </a:tc>
                <a:extLst>
                  <a:ext uri="{0D108BD9-81ED-4DB2-BD59-A6C34878D82A}">
                    <a16:rowId xmlns:a16="http://schemas.microsoft.com/office/drawing/2014/main" val="3244378499"/>
                  </a:ext>
                </a:extLst>
              </a:tr>
              <a:tr h="546616">
                <a:tc>
                  <a:txBody>
                    <a:bodyPr/>
                    <a:lstStyle/>
                    <a:p>
                      <a:pPr algn="ctr" fontAlgn="b"/>
                      <a:r>
                        <a:rPr lang="en-US" sz="2000">
                          <a:effectLst/>
                        </a:rPr>
                        <a:t>LTA-144</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the transcribed text to be displayed in a text box after I upload an audio file.</a:t>
                      </a:r>
                    </a:p>
                  </a:txBody>
                  <a:tcPr marL="9525" marR="9525" marT="9525" anchor="b"/>
                </a:tc>
                <a:tc>
                  <a:txBody>
                    <a:bodyPr/>
                    <a:lstStyle/>
                    <a:p>
                      <a:pPr algn="ctr" fontAlgn="b"/>
                      <a:r>
                        <a:rPr lang="en-US" sz="2000">
                          <a:effectLst/>
                        </a:rPr>
                        <a:t>I can view the transcription easily.</a:t>
                      </a:r>
                    </a:p>
                  </a:txBody>
                  <a:tcPr marL="9525" marR="9525" marT="9525" anchor="b"/>
                </a:tc>
                <a:tc>
                  <a:txBody>
                    <a:bodyPr/>
                    <a:lstStyle/>
                    <a:p>
                      <a:pPr algn="ctr" fontAlgn="b"/>
                      <a:r>
                        <a:rPr lang="en-US" sz="2000">
                          <a:effectLst/>
                        </a:rPr>
                        <a:t>Text box</a:t>
                      </a:r>
                    </a:p>
                  </a:txBody>
                  <a:tcPr marL="9525" marR="9525" marT="9525" anchor="b"/>
                </a:tc>
                <a:extLst>
                  <a:ext uri="{0D108BD9-81ED-4DB2-BD59-A6C34878D82A}">
                    <a16:rowId xmlns:a16="http://schemas.microsoft.com/office/drawing/2014/main" val="1275573940"/>
                  </a:ext>
                </a:extLst>
              </a:tr>
              <a:tr h="597464">
                <a:tc>
                  <a:txBody>
                    <a:bodyPr/>
                    <a:lstStyle/>
                    <a:p>
                      <a:pPr algn="ctr" fontAlgn="b"/>
                      <a:r>
                        <a:rPr lang="en-US" sz="2000">
                          <a:effectLst/>
                        </a:rPr>
                        <a:t>LTA-143</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ensure the Worker handles and processes messages from the Whisper model in correct order. </a:t>
                      </a:r>
                    </a:p>
                  </a:txBody>
                  <a:tcPr marL="9525" marR="9525" marT="9525" anchor="b"/>
                </a:tc>
                <a:tc>
                  <a:txBody>
                    <a:bodyPr/>
                    <a:lstStyle/>
                    <a:p>
                      <a:pPr algn="ctr" fontAlgn="b"/>
                      <a:r>
                        <a:rPr lang="en-US" sz="2000">
                          <a:effectLst/>
                        </a:rPr>
                        <a:t>the transcription tasks are processed accurately and sequentially.</a:t>
                      </a:r>
                    </a:p>
                  </a:txBody>
                  <a:tcPr marL="9525" marR="9525" marT="9525" anchor="b"/>
                </a:tc>
                <a:tc>
                  <a:txBody>
                    <a:bodyPr/>
                    <a:lstStyle/>
                    <a:p>
                      <a:pPr algn="ctr" fontAlgn="b"/>
                      <a:r>
                        <a:rPr lang="en-US" sz="2000">
                          <a:effectLst/>
                        </a:rPr>
                        <a:t>Worker Queue System</a:t>
                      </a:r>
                    </a:p>
                  </a:txBody>
                  <a:tcPr marL="9525" marR="9525" marT="9525" anchor="b"/>
                </a:tc>
                <a:extLst>
                  <a:ext uri="{0D108BD9-81ED-4DB2-BD59-A6C34878D82A}">
                    <a16:rowId xmlns:a16="http://schemas.microsoft.com/office/drawing/2014/main" val="3770300569"/>
                  </a:ext>
                </a:extLst>
              </a:tr>
              <a:tr h="559328">
                <a:tc>
                  <a:txBody>
                    <a:bodyPr/>
                    <a:lstStyle/>
                    <a:p>
                      <a:pPr algn="ctr" fontAlgn="b"/>
                      <a:r>
                        <a:rPr lang="en-US" sz="2000">
                          <a:effectLst/>
                        </a:rPr>
                        <a:t>LTA-142</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send the audio data to the Whisper model for transcription. </a:t>
                      </a:r>
                    </a:p>
                  </a:txBody>
                  <a:tcPr marL="9525" marR="9525" marT="9525" anchor="b"/>
                </a:tc>
                <a:tc>
                  <a:txBody>
                    <a:bodyPr/>
                    <a:lstStyle/>
                    <a:p>
                      <a:pPr algn="ctr" fontAlgn="b"/>
                      <a:r>
                        <a:rPr lang="en-US" sz="2000">
                          <a:effectLst/>
                        </a:rPr>
                        <a:t>I can obtain the transcribed text from the audio.</a:t>
                      </a:r>
                    </a:p>
                  </a:txBody>
                  <a:tcPr marL="9525" marR="9525" marT="9525" anchor="b"/>
                </a:tc>
                <a:tc>
                  <a:txBody>
                    <a:bodyPr/>
                    <a:lstStyle/>
                    <a:p>
                      <a:pPr algn="ctr" fontAlgn="b"/>
                      <a:r>
                        <a:rPr lang="en-US" sz="2000">
                          <a:effectLst/>
                        </a:rPr>
                        <a:t>Whisper Model</a:t>
                      </a:r>
                    </a:p>
                  </a:txBody>
                  <a:tcPr marL="9525" marR="9525" marT="9525" anchor="b"/>
                </a:tc>
                <a:extLst>
                  <a:ext uri="{0D108BD9-81ED-4DB2-BD59-A6C34878D82A}">
                    <a16:rowId xmlns:a16="http://schemas.microsoft.com/office/drawing/2014/main" val="3077101282"/>
                  </a:ext>
                </a:extLst>
              </a:tr>
              <a:tr h="559328">
                <a:tc>
                  <a:txBody>
                    <a:bodyPr/>
                    <a:lstStyle/>
                    <a:p>
                      <a:pPr algn="ctr" fontAlgn="b"/>
                      <a:r>
                        <a:rPr lang="en-US" sz="2000">
                          <a:effectLst/>
                        </a:rPr>
                        <a:t>LTA-141</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be able convert audio files into audio data.</a:t>
                      </a:r>
                    </a:p>
                  </a:txBody>
                  <a:tcPr marL="9525" marR="9525" marT="9525" anchor="b"/>
                </a:tc>
                <a:tc>
                  <a:txBody>
                    <a:bodyPr/>
                    <a:lstStyle/>
                    <a:p>
                      <a:pPr algn="ctr" fontAlgn="b"/>
                      <a:r>
                        <a:rPr lang="en-US" sz="2000">
                          <a:effectLst/>
                        </a:rPr>
                        <a:t>the data can be processed for transcription by the Whisper model.</a:t>
                      </a:r>
                    </a:p>
                  </a:txBody>
                  <a:tcPr marL="9525" marR="9525" marT="9525" anchor="b"/>
                </a:tc>
                <a:tc>
                  <a:txBody>
                    <a:bodyPr/>
                    <a:lstStyle/>
                    <a:p>
                      <a:pPr algn="ctr" fontAlgn="b"/>
                      <a:r>
                        <a:rPr lang="en-US" sz="2000">
                          <a:effectLst/>
                        </a:rPr>
                        <a:t>Whisper Model</a:t>
                      </a:r>
                    </a:p>
                  </a:txBody>
                  <a:tcPr marL="9525" marR="9525" marT="9525" anchor="b"/>
                </a:tc>
                <a:extLst>
                  <a:ext uri="{0D108BD9-81ED-4DB2-BD59-A6C34878D82A}">
                    <a16:rowId xmlns:a16="http://schemas.microsoft.com/office/drawing/2014/main" val="729693419"/>
                  </a:ext>
                </a:extLst>
              </a:tr>
            </a:tbl>
          </a:graphicData>
        </a:graphic>
      </p:graphicFrame>
      <p:sp>
        <p:nvSpPr>
          <p:cNvPr id="6" name="TextBox 5">
            <a:extLst>
              <a:ext uri="{FF2B5EF4-FFF2-40B4-BE49-F238E27FC236}">
                <a16:creationId xmlns:a16="http://schemas.microsoft.com/office/drawing/2014/main" id="{3A60EE61-857B-6C0E-3243-BE3BA7B5623A}"/>
              </a:ext>
            </a:extLst>
          </p:cNvPr>
          <p:cNvSpPr txBox="1"/>
          <p:nvPr/>
        </p:nvSpPr>
        <p:spPr>
          <a:xfrm>
            <a:off x="12931263" y="9196848"/>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pic>
        <p:nvPicPr>
          <p:cNvPr id="7" name="Graphic 6" descr="Pin with solid fill">
            <a:extLst>
              <a:ext uri="{FF2B5EF4-FFF2-40B4-BE49-F238E27FC236}">
                <a16:creationId xmlns:a16="http://schemas.microsoft.com/office/drawing/2014/main" id="{8188A531-EB67-F38C-68AA-71AE831023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4012300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324837"/>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5816AD97-A8C9-5FEA-03A9-E7C9621EDB82}"/>
              </a:ext>
            </a:extLst>
          </p:cNvPr>
          <p:cNvGraphicFramePr>
            <a:graphicFrameLocks noGrp="1"/>
          </p:cNvGraphicFramePr>
          <p:nvPr>
            <p:extLst>
              <p:ext uri="{D42A27DB-BD31-4B8C-83A1-F6EECF244321}">
                <p14:modId xmlns:p14="http://schemas.microsoft.com/office/powerpoint/2010/main" val="13877940"/>
              </p:ext>
            </p:extLst>
          </p:nvPr>
        </p:nvGraphicFramePr>
        <p:xfrm>
          <a:off x="1766212" y="2689258"/>
          <a:ext cx="15427622" cy="4958715"/>
        </p:xfrm>
        <a:graphic>
          <a:graphicData uri="http://schemas.openxmlformats.org/drawingml/2006/table">
            <a:tbl>
              <a:tblPr bandRow="1">
                <a:tableStyleId>{775DCB02-9BB8-47FD-8907-85C794F793BA}</a:tableStyleId>
              </a:tblPr>
              <a:tblGrid>
                <a:gridCol w="1665894">
                  <a:extLst>
                    <a:ext uri="{9D8B030D-6E8A-4147-A177-3AD203B41FA5}">
                      <a16:colId xmlns:a16="http://schemas.microsoft.com/office/drawing/2014/main" val="3214414880"/>
                    </a:ext>
                  </a:extLst>
                </a:gridCol>
                <a:gridCol w="1756431">
                  <a:extLst>
                    <a:ext uri="{9D8B030D-6E8A-4147-A177-3AD203B41FA5}">
                      <a16:colId xmlns:a16="http://schemas.microsoft.com/office/drawing/2014/main" val="115180925"/>
                    </a:ext>
                  </a:extLst>
                </a:gridCol>
                <a:gridCol w="1068344">
                  <a:extLst>
                    <a:ext uri="{9D8B030D-6E8A-4147-A177-3AD203B41FA5}">
                      <a16:colId xmlns:a16="http://schemas.microsoft.com/office/drawing/2014/main" val="408154946"/>
                    </a:ext>
                  </a:extLst>
                </a:gridCol>
                <a:gridCol w="4219057">
                  <a:extLst>
                    <a:ext uri="{9D8B030D-6E8A-4147-A177-3AD203B41FA5}">
                      <a16:colId xmlns:a16="http://schemas.microsoft.com/office/drawing/2014/main" val="2250812916"/>
                    </a:ext>
                  </a:extLst>
                </a:gridCol>
                <a:gridCol w="4852820">
                  <a:extLst>
                    <a:ext uri="{9D8B030D-6E8A-4147-A177-3AD203B41FA5}">
                      <a16:colId xmlns:a16="http://schemas.microsoft.com/office/drawing/2014/main" val="110098085"/>
                    </a:ext>
                  </a:extLst>
                </a:gridCol>
                <a:gridCol w="1865076">
                  <a:extLst>
                    <a:ext uri="{9D8B030D-6E8A-4147-A177-3AD203B41FA5}">
                      <a16:colId xmlns:a16="http://schemas.microsoft.com/office/drawing/2014/main" val="3058769231"/>
                    </a:ext>
                  </a:extLst>
                </a:gridCol>
              </a:tblGrid>
              <a:tr h="292375">
                <a:tc>
                  <a:txBody>
                    <a:bodyPr/>
                    <a:lstStyle/>
                    <a:p>
                      <a:pPr algn="ctr" fontAlgn="b"/>
                      <a:r>
                        <a:rPr lang="en-US" sz="2000">
                          <a:effectLst/>
                        </a:rPr>
                        <a:t>User Story ID</a:t>
                      </a:r>
                    </a:p>
                  </a:txBody>
                  <a:tcPr marL="9525" marR="9525" marT="9525" anchor="b"/>
                </a:tc>
                <a:tc>
                  <a:txBody>
                    <a:bodyPr/>
                    <a:lstStyle/>
                    <a:p>
                      <a:pPr algn="ctr" fontAlgn="b"/>
                      <a:r>
                        <a:rPr lang="en-US" sz="2000">
                          <a:effectLst/>
                        </a:rPr>
                        <a:t>Point estimated</a:t>
                      </a:r>
                    </a:p>
                  </a:txBody>
                  <a:tcPr marL="9525" marR="9525" marT="9525" anchor="b"/>
                </a:tc>
                <a:tc>
                  <a:txBody>
                    <a:bodyPr/>
                    <a:lstStyle/>
                    <a:p>
                      <a:pPr algn="ctr" fontAlgn="b"/>
                      <a:r>
                        <a:rPr lang="en-US" sz="2000">
                          <a:effectLst/>
                        </a:rPr>
                        <a:t>As a(n)</a:t>
                      </a:r>
                    </a:p>
                  </a:txBody>
                  <a:tcPr marL="9525" marR="9525" marT="9525" anchor="b"/>
                </a:tc>
                <a:tc>
                  <a:txBody>
                    <a:bodyPr/>
                    <a:lstStyle/>
                    <a:p>
                      <a:pPr algn="ctr" fontAlgn="b"/>
                      <a:r>
                        <a:rPr lang="en-US" sz="2000">
                          <a:effectLst/>
                        </a:rPr>
                        <a:t>I want </a:t>
                      </a:r>
                    </a:p>
                  </a:txBody>
                  <a:tcPr marL="9525" marR="9525" marT="9525" anchor="b"/>
                </a:tc>
                <a:tc>
                  <a:txBody>
                    <a:bodyPr/>
                    <a:lstStyle/>
                    <a:p>
                      <a:pPr algn="ctr" fontAlgn="b"/>
                      <a:r>
                        <a:rPr lang="en-US" sz="2000">
                          <a:effectLst/>
                        </a:rPr>
                        <a:t>So that</a:t>
                      </a:r>
                    </a:p>
                  </a:txBody>
                  <a:tcPr marL="9525" marR="9525" marT="9525" anchor="b"/>
                </a:tc>
                <a:tc>
                  <a:txBody>
                    <a:bodyPr/>
                    <a:lstStyle/>
                    <a:p>
                      <a:pPr algn="ctr" fontAlgn="b"/>
                      <a:r>
                        <a:rPr lang="en-US" sz="2000">
                          <a:effectLst/>
                        </a:rPr>
                        <a:t>Feature</a:t>
                      </a:r>
                    </a:p>
                  </a:txBody>
                  <a:tcPr marL="9525" marR="9525" marT="9525" anchor="b"/>
                </a:tc>
                <a:extLst>
                  <a:ext uri="{0D108BD9-81ED-4DB2-BD59-A6C34878D82A}">
                    <a16:rowId xmlns:a16="http://schemas.microsoft.com/office/drawing/2014/main" val="2112614080"/>
                  </a:ext>
                </a:extLst>
              </a:tr>
              <a:tr h="661024">
                <a:tc>
                  <a:txBody>
                    <a:bodyPr/>
                    <a:lstStyle/>
                    <a:p>
                      <a:pPr algn="ctr" fontAlgn="b"/>
                      <a:r>
                        <a:rPr lang="en-US" sz="2000">
                          <a:effectLst/>
                        </a:rPr>
                        <a:t>LTA-140</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implement worker functionality to handle incoming messages from the Whisper model.</a:t>
                      </a:r>
                    </a:p>
                  </a:txBody>
                  <a:tcPr marL="9525" marR="9525" marT="9525" anchor="b"/>
                </a:tc>
                <a:tc>
                  <a:txBody>
                    <a:bodyPr/>
                    <a:lstStyle/>
                    <a:p>
                      <a:pPr algn="ctr" fontAlgn="b"/>
                      <a:r>
                        <a:rPr lang="en-US" sz="2000">
                          <a:effectLst/>
                        </a:rPr>
                        <a:t>the system can process audio transcription requests efficiently in the background.</a:t>
                      </a:r>
                    </a:p>
                  </a:txBody>
                  <a:tcPr marL="9525" marR="9525" marT="9525" anchor="b"/>
                </a:tc>
                <a:tc>
                  <a:txBody>
                    <a:bodyPr/>
                    <a:lstStyle/>
                    <a:p>
                      <a:pPr algn="ctr" fontAlgn="b"/>
                      <a:r>
                        <a:rPr lang="en-US" sz="2000">
                          <a:effectLst/>
                        </a:rPr>
                        <a:t>Worker Functionality</a:t>
                      </a:r>
                    </a:p>
                  </a:txBody>
                  <a:tcPr marL="9525" marR="9525" marT="9525" anchor="b"/>
                </a:tc>
                <a:extLst>
                  <a:ext uri="{0D108BD9-81ED-4DB2-BD59-A6C34878D82A}">
                    <a16:rowId xmlns:a16="http://schemas.microsoft.com/office/drawing/2014/main" val="848770024"/>
                  </a:ext>
                </a:extLst>
              </a:tr>
              <a:tr h="826280">
                <a:tc>
                  <a:txBody>
                    <a:bodyPr/>
                    <a:lstStyle/>
                    <a:p>
                      <a:pPr algn="ctr" fontAlgn="b"/>
                      <a:r>
                        <a:rPr lang="en-US" sz="2000">
                          <a:effectLst/>
                        </a:rPr>
                        <a:t>LTA-139</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configure the integration with the AI model to process user audio or file input and display the translated output.</a:t>
                      </a:r>
                    </a:p>
                  </a:txBody>
                  <a:tcPr marL="9525" marR="9525" marT="9525" anchor="b"/>
                </a:tc>
                <a:tc>
                  <a:txBody>
                    <a:bodyPr/>
                    <a:lstStyle/>
                    <a:p>
                      <a:pPr algn="ctr" fontAlgn="b"/>
                      <a:r>
                        <a:rPr lang="en-US" sz="2000">
                          <a:effectLst/>
                        </a:rPr>
                        <a:t>users can submit non-text inputs and receive an accurate translation.</a:t>
                      </a:r>
                    </a:p>
                  </a:txBody>
                  <a:tcPr marL="9525" marR="9525" marT="9525" anchor="b"/>
                </a:tc>
                <a:tc>
                  <a:txBody>
                    <a:bodyPr/>
                    <a:lstStyle/>
                    <a:p>
                      <a:pPr algn="ctr" fontAlgn="b"/>
                      <a:r>
                        <a:rPr lang="en-US" sz="2000">
                          <a:effectLst/>
                        </a:rPr>
                        <a:t>AI Model</a:t>
                      </a:r>
                    </a:p>
                  </a:txBody>
                  <a:tcPr marL="9525" marR="9525" marT="9525" anchor="b"/>
                </a:tc>
                <a:extLst>
                  <a:ext uri="{0D108BD9-81ED-4DB2-BD59-A6C34878D82A}">
                    <a16:rowId xmlns:a16="http://schemas.microsoft.com/office/drawing/2014/main" val="4060360550"/>
                  </a:ext>
                </a:extLst>
              </a:tr>
              <a:tr h="457632">
                <a:tc>
                  <a:txBody>
                    <a:bodyPr/>
                    <a:lstStyle/>
                    <a:p>
                      <a:pPr algn="ctr" fontAlgn="b"/>
                      <a:r>
                        <a:rPr lang="en-US" sz="2000">
                          <a:effectLst/>
                        </a:rPr>
                        <a:t>LTA-136</a:t>
                      </a:r>
                    </a:p>
                  </a:txBody>
                  <a:tcPr marL="9525" marR="9525" marT="9525" anchor="b"/>
                </a:tc>
                <a:tc>
                  <a:txBody>
                    <a:bodyPr/>
                    <a:lstStyle/>
                    <a:p>
                      <a:pPr algn="ctr" fontAlgn="b"/>
                      <a:r>
                        <a:rPr lang="en-US" sz="2000">
                          <a:effectLst/>
                        </a:rPr>
                        <a:t>1</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see a header at the top of the page with a logo on the left.</a:t>
                      </a:r>
                    </a:p>
                  </a:txBody>
                  <a:tcPr marL="9525" marR="9525" marT="9525" anchor="b"/>
                </a:tc>
                <a:tc>
                  <a:txBody>
                    <a:bodyPr/>
                    <a:lstStyle/>
                    <a:p>
                      <a:pPr algn="ctr" fontAlgn="b"/>
                      <a:r>
                        <a:rPr lang="en-US" sz="2000">
                          <a:effectLst/>
                        </a:rPr>
                        <a:t>I can easily identify the tool's branding.</a:t>
                      </a:r>
                    </a:p>
                  </a:txBody>
                  <a:tcPr marL="9525" marR="9525" marT="9525" anchor="b"/>
                </a:tc>
                <a:tc>
                  <a:txBody>
                    <a:bodyPr/>
                    <a:lstStyle/>
                    <a:p>
                      <a:pPr algn="ctr" fontAlgn="b"/>
                      <a:r>
                        <a:rPr lang="en-US" sz="2000">
                          <a:effectLst/>
                        </a:rPr>
                        <a:t>Header with Logo</a:t>
                      </a:r>
                    </a:p>
                  </a:txBody>
                  <a:tcPr marL="9525" marR="9525" marT="9525" anchor="b"/>
                </a:tc>
                <a:extLst>
                  <a:ext uri="{0D108BD9-81ED-4DB2-BD59-A6C34878D82A}">
                    <a16:rowId xmlns:a16="http://schemas.microsoft.com/office/drawing/2014/main" val="3056451656"/>
                  </a:ext>
                </a:extLst>
              </a:tr>
              <a:tr h="444919">
                <a:tc>
                  <a:txBody>
                    <a:bodyPr/>
                    <a:lstStyle/>
                    <a:p>
                      <a:pPr algn="ctr" fontAlgn="b"/>
                      <a:r>
                        <a:rPr lang="en-US" sz="2000">
                          <a:effectLst/>
                        </a:rPr>
                        <a:t>LTA-125</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a dropdown menu for selecting the input language. </a:t>
                      </a:r>
                    </a:p>
                  </a:txBody>
                  <a:tcPr marL="9525" marR="9525" marT="9525" anchor="b"/>
                </a:tc>
                <a:tc>
                  <a:txBody>
                    <a:bodyPr/>
                    <a:lstStyle/>
                    <a:p>
                      <a:pPr algn="ctr" fontAlgn="b"/>
                      <a:r>
                        <a:rPr lang="en-US" sz="2000">
                          <a:effectLst/>
                        </a:rPr>
                        <a:t> I can choose any available language for translation.</a:t>
                      </a:r>
                    </a:p>
                  </a:txBody>
                  <a:tcPr marL="9525" marR="9525" marT="9525" anchor="b"/>
                </a:tc>
                <a:tc>
                  <a:txBody>
                    <a:bodyPr/>
                    <a:lstStyle/>
                    <a:p>
                      <a:pPr algn="ctr" fontAlgn="b"/>
                      <a:r>
                        <a:rPr lang="en-US" sz="2000">
                          <a:effectLst/>
                        </a:rPr>
                        <a:t>Dropdown Menu</a:t>
                      </a:r>
                    </a:p>
                  </a:txBody>
                  <a:tcPr marL="9525" marR="9525" marT="9525" anchor="b"/>
                </a:tc>
                <a:extLst>
                  <a:ext uri="{0D108BD9-81ED-4DB2-BD59-A6C34878D82A}">
                    <a16:rowId xmlns:a16="http://schemas.microsoft.com/office/drawing/2014/main" val="1536505994"/>
                  </a:ext>
                </a:extLst>
              </a:tr>
              <a:tr h="597464">
                <a:tc>
                  <a:txBody>
                    <a:bodyPr/>
                    <a:lstStyle/>
                    <a:p>
                      <a:pPr algn="ctr" fontAlgn="b"/>
                      <a:r>
                        <a:rPr lang="en-US" sz="2000">
                          <a:effectLst/>
                        </a:rPr>
                        <a:t>LTA-123</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select the languages for translation before recording audio.</a:t>
                      </a:r>
                    </a:p>
                  </a:txBody>
                  <a:tcPr marL="9525" marR="9525" marT="9525" anchor="b"/>
                </a:tc>
                <a:tc>
                  <a:txBody>
                    <a:bodyPr/>
                    <a:lstStyle/>
                    <a:p>
                      <a:pPr algn="ctr" fontAlgn="b"/>
                      <a:r>
                        <a:rPr lang="en-US" sz="2000">
                          <a:effectLst/>
                        </a:rPr>
                        <a:t>I can ensure the translation is done between my preferred languages.</a:t>
                      </a:r>
                    </a:p>
                  </a:txBody>
                  <a:tcPr marL="9525" marR="9525" marT="9525" anchor="b"/>
                </a:tc>
                <a:tc>
                  <a:txBody>
                    <a:bodyPr/>
                    <a:lstStyle/>
                    <a:p>
                      <a:pPr algn="ctr" fontAlgn="b"/>
                      <a:r>
                        <a:rPr lang="en-US" sz="2000">
                          <a:effectLst/>
                        </a:rPr>
                        <a:t>Dropdown Menu</a:t>
                      </a:r>
                    </a:p>
                  </a:txBody>
                  <a:tcPr marL="9525" marR="9525" marT="9525" anchor="b"/>
                </a:tc>
                <a:extLst>
                  <a:ext uri="{0D108BD9-81ED-4DB2-BD59-A6C34878D82A}">
                    <a16:rowId xmlns:a16="http://schemas.microsoft.com/office/drawing/2014/main" val="1123161357"/>
                  </a:ext>
                </a:extLst>
              </a:tr>
              <a:tr h="597464">
                <a:tc>
                  <a:txBody>
                    <a:bodyPr/>
                    <a:lstStyle/>
                    <a:p>
                      <a:pPr algn="ctr" fontAlgn="b"/>
                      <a:r>
                        <a:rPr lang="en-US" sz="2000">
                          <a:effectLst/>
                        </a:rPr>
                        <a:t>LTA-121</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be able to confirm or cancel my voice input after recording.</a:t>
                      </a:r>
                    </a:p>
                  </a:txBody>
                  <a:tcPr marL="9525" marR="9525" marT="9525" anchor="b"/>
                </a:tc>
                <a:tc>
                  <a:txBody>
                    <a:bodyPr/>
                    <a:lstStyle/>
                    <a:p>
                      <a:pPr algn="ctr" fontAlgn="b"/>
                      <a:r>
                        <a:rPr lang="en-US" sz="2000">
                          <a:effectLst/>
                        </a:rPr>
                        <a:t>I can ensure the correct input is used for translation.</a:t>
                      </a:r>
                    </a:p>
                  </a:txBody>
                  <a:tcPr marL="9525" marR="9525" marT="9525" anchor="b"/>
                </a:tc>
                <a:tc>
                  <a:txBody>
                    <a:bodyPr/>
                    <a:lstStyle/>
                    <a:p>
                      <a:pPr algn="ctr" fontAlgn="b"/>
                      <a:r>
                        <a:rPr lang="en-US" sz="2000">
                          <a:effectLst/>
                        </a:rPr>
                        <a:t>Confirm  / Cancel buttons</a:t>
                      </a:r>
                    </a:p>
                  </a:txBody>
                  <a:tcPr marL="9525" marR="9525" marT="9525" anchor="b"/>
                </a:tc>
                <a:extLst>
                  <a:ext uri="{0D108BD9-81ED-4DB2-BD59-A6C34878D82A}">
                    <a16:rowId xmlns:a16="http://schemas.microsoft.com/office/drawing/2014/main" val="1839265907"/>
                  </a:ext>
                </a:extLst>
              </a:tr>
            </a:tbl>
          </a:graphicData>
        </a:graphic>
      </p:graphicFrame>
      <p:sp>
        <p:nvSpPr>
          <p:cNvPr id="6" name="TextBox 5">
            <a:extLst>
              <a:ext uri="{FF2B5EF4-FFF2-40B4-BE49-F238E27FC236}">
                <a16:creationId xmlns:a16="http://schemas.microsoft.com/office/drawing/2014/main" id="{3A60EE61-857B-6C0E-3243-BE3BA7B5623A}"/>
              </a:ext>
            </a:extLst>
          </p:cNvPr>
          <p:cNvSpPr txBox="1"/>
          <p:nvPr/>
        </p:nvSpPr>
        <p:spPr>
          <a:xfrm>
            <a:off x="12931263" y="9196848"/>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pic>
        <p:nvPicPr>
          <p:cNvPr id="7" name="Graphic 6" descr="Pin with solid fill">
            <a:extLst>
              <a:ext uri="{FF2B5EF4-FFF2-40B4-BE49-F238E27FC236}">
                <a16:creationId xmlns:a16="http://schemas.microsoft.com/office/drawing/2014/main" id="{804E8FAB-EE7F-957D-C0AF-09D580D3FB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425346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428429" y="407964"/>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8F81698-1D2C-0915-BEC5-EBE284ED91C5}"/>
              </a:ext>
            </a:extLst>
          </p:cNvPr>
          <p:cNvGraphicFramePr>
            <a:graphicFrameLocks noGrp="1"/>
          </p:cNvGraphicFramePr>
          <p:nvPr>
            <p:extLst>
              <p:ext uri="{D42A27DB-BD31-4B8C-83A1-F6EECF244321}">
                <p14:modId xmlns:p14="http://schemas.microsoft.com/office/powerpoint/2010/main" val="1737568221"/>
              </p:ext>
            </p:extLst>
          </p:nvPr>
        </p:nvGraphicFramePr>
        <p:xfrm>
          <a:off x="1317505" y="2184361"/>
          <a:ext cx="15652887" cy="5983605"/>
        </p:xfrm>
        <a:graphic>
          <a:graphicData uri="http://schemas.openxmlformats.org/drawingml/2006/table">
            <a:tbl>
              <a:tblPr bandRow="1">
                <a:tableStyleId>{775DCB02-9BB8-47FD-8907-85C794F793BA}</a:tableStyleId>
              </a:tblPr>
              <a:tblGrid>
                <a:gridCol w="1443634">
                  <a:extLst>
                    <a:ext uri="{9D8B030D-6E8A-4147-A177-3AD203B41FA5}">
                      <a16:colId xmlns:a16="http://schemas.microsoft.com/office/drawing/2014/main" val="3454013647"/>
                    </a:ext>
                  </a:extLst>
                </a:gridCol>
                <a:gridCol w="1735605">
                  <a:extLst>
                    <a:ext uri="{9D8B030D-6E8A-4147-A177-3AD203B41FA5}">
                      <a16:colId xmlns:a16="http://schemas.microsoft.com/office/drawing/2014/main" val="768820020"/>
                    </a:ext>
                  </a:extLst>
                </a:gridCol>
                <a:gridCol w="1394972">
                  <a:extLst>
                    <a:ext uri="{9D8B030D-6E8A-4147-A177-3AD203B41FA5}">
                      <a16:colId xmlns:a16="http://schemas.microsoft.com/office/drawing/2014/main" val="700291842"/>
                    </a:ext>
                  </a:extLst>
                </a:gridCol>
                <a:gridCol w="4736418">
                  <a:extLst>
                    <a:ext uri="{9D8B030D-6E8A-4147-A177-3AD203B41FA5}">
                      <a16:colId xmlns:a16="http://schemas.microsoft.com/office/drawing/2014/main" val="4069381691"/>
                    </a:ext>
                  </a:extLst>
                </a:gridCol>
                <a:gridCol w="4120035">
                  <a:extLst>
                    <a:ext uri="{9D8B030D-6E8A-4147-A177-3AD203B41FA5}">
                      <a16:colId xmlns:a16="http://schemas.microsoft.com/office/drawing/2014/main" val="211685734"/>
                    </a:ext>
                  </a:extLst>
                </a:gridCol>
                <a:gridCol w="2222223">
                  <a:extLst>
                    <a:ext uri="{9D8B030D-6E8A-4147-A177-3AD203B41FA5}">
                      <a16:colId xmlns:a16="http://schemas.microsoft.com/office/drawing/2014/main" val="1124366443"/>
                    </a:ext>
                  </a:extLst>
                </a:gridCol>
              </a:tblGrid>
              <a:tr h="325178">
                <a:tc>
                  <a:txBody>
                    <a:bodyPr/>
                    <a:lstStyle/>
                    <a:p>
                      <a:pPr algn="ctr" fontAlgn="b"/>
                      <a:r>
                        <a:rPr lang="en-US" sz="2000">
                          <a:effectLst/>
                        </a:rPr>
                        <a:t>User Story ID</a:t>
                      </a:r>
                    </a:p>
                  </a:txBody>
                  <a:tcPr marL="9525" marR="9525" marT="9525" anchor="b"/>
                </a:tc>
                <a:tc>
                  <a:txBody>
                    <a:bodyPr/>
                    <a:lstStyle/>
                    <a:p>
                      <a:pPr algn="ctr" fontAlgn="b"/>
                      <a:r>
                        <a:rPr lang="en-US" sz="2000">
                          <a:effectLst/>
                        </a:rPr>
                        <a:t>Point estimated</a:t>
                      </a:r>
                    </a:p>
                  </a:txBody>
                  <a:tcPr marL="9525" marR="9525" marT="9525" anchor="b"/>
                </a:tc>
                <a:tc>
                  <a:txBody>
                    <a:bodyPr/>
                    <a:lstStyle/>
                    <a:p>
                      <a:pPr algn="ctr" fontAlgn="b"/>
                      <a:r>
                        <a:rPr lang="en-US" sz="2000">
                          <a:effectLst/>
                        </a:rPr>
                        <a:t>As a(n)</a:t>
                      </a:r>
                    </a:p>
                  </a:txBody>
                  <a:tcPr marL="9525" marR="9525" marT="9525" anchor="b"/>
                </a:tc>
                <a:tc>
                  <a:txBody>
                    <a:bodyPr/>
                    <a:lstStyle/>
                    <a:p>
                      <a:pPr algn="ctr" fontAlgn="b"/>
                      <a:r>
                        <a:rPr lang="en-US" sz="2000">
                          <a:effectLst/>
                        </a:rPr>
                        <a:t>I want </a:t>
                      </a:r>
                    </a:p>
                  </a:txBody>
                  <a:tcPr marL="9525" marR="9525" marT="9525" anchor="b"/>
                </a:tc>
                <a:tc>
                  <a:txBody>
                    <a:bodyPr/>
                    <a:lstStyle/>
                    <a:p>
                      <a:pPr algn="ctr" fontAlgn="b"/>
                      <a:r>
                        <a:rPr lang="en-US" sz="2000">
                          <a:effectLst/>
                        </a:rPr>
                        <a:t>So that</a:t>
                      </a:r>
                    </a:p>
                  </a:txBody>
                  <a:tcPr marL="9525" marR="9525" marT="9525" anchor="b"/>
                </a:tc>
                <a:tc>
                  <a:txBody>
                    <a:bodyPr/>
                    <a:lstStyle/>
                    <a:p>
                      <a:pPr algn="ctr" fontAlgn="b"/>
                      <a:r>
                        <a:rPr lang="en-US" sz="2000">
                          <a:effectLst/>
                        </a:rPr>
                        <a:t>Feature</a:t>
                      </a:r>
                    </a:p>
                  </a:txBody>
                  <a:tcPr marL="9525" marR="9525" marT="9525" anchor="b"/>
                </a:tc>
                <a:extLst>
                  <a:ext uri="{0D108BD9-81ED-4DB2-BD59-A6C34878D82A}">
                    <a16:rowId xmlns:a16="http://schemas.microsoft.com/office/drawing/2014/main" val="46468687"/>
                  </a:ext>
                </a:extLst>
              </a:tr>
              <a:tr h="650356">
                <a:tc>
                  <a:txBody>
                    <a:bodyPr/>
                    <a:lstStyle/>
                    <a:p>
                      <a:pPr algn="ctr" fontAlgn="b"/>
                      <a:r>
                        <a:rPr lang="en-US" sz="2000">
                          <a:effectLst/>
                        </a:rPr>
                        <a:t>LTA-138</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configure the Firebase database by following the provided UML diagram</a:t>
                      </a:r>
                    </a:p>
                  </a:txBody>
                  <a:tcPr marL="9525" marR="9525" marT="9525" anchor="b"/>
                </a:tc>
                <a:tc>
                  <a:txBody>
                    <a:bodyPr/>
                    <a:lstStyle/>
                    <a:p>
                      <a:pPr algn="ctr" fontAlgn="b"/>
                      <a:r>
                        <a:rPr lang="en-US" sz="2000">
                          <a:effectLst/>
                        </a:rPr>
                        <a:t>the database structure aligns with the system’s requirements and functions efficiently.</a:t>
                      </a:r>
                    </a:p>
                  </a:txBody>
                  <a:tcPr marL="9525" marR="9525" marT="9525" anchor="b"/>
                </a:tc>
                <a:tc>
                  <a:txBody>
                    <a:bodyPr/>
                    <a:lstStyle/>
                    <a:p>
                      <a:pPr algn="ctr" fontAlgn="b"/>
                      <a:r>
                        <a:rPr lang="en-US" sz="2000">
                          <a:effectLst/>
                        </a:rPr>
                        <a:t>Configure Firebase Database Based on UML Diagram</a:t>
                      </a:r>
                    </a:p>
                  </a:txBody>
                  <a:tcPr marL="9525" marR="9525" marT="9525" anchor="b"/>
                </a:tc>
                <a:extLst>
                  <a:ext uri="{0D108BD9-81ED-4DB2-BD59-A6C34878D82A}">
                    <a16:rowId xmlns:a16="http://schemas.microsoft.com/office/drawing/2014/main" val="4257603752"/>
                  </a:ext>
                </a:extLst>
              </a:tr>
              <a:tr h="262643">
                <a:tc>
                  <a:txBody>
                    <a:bodyPr/>
                    <a:lstStyle/>
                    <a:p>
                      <a:pPr algn="ctr" fontAlgn="b"/>
                      <a:r>
                        <a:rPr lang="en-US" sz="2000">
                          <a:effectLst/>
                        </a:rPr>
                        <a:t>LTA-118</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Customer</a:t>
                      </a:r>
                    </a:p>
                  </a:txBody>
                  <a:tcPr marL="9525" marR="9525" marT="9525" anchor="b"/>
                </a:tc>
                <a:tc>
                  <a:txBody>
                    <a:bodyPr/>
                    <a:lstStyle/>
                    <a:p>
                      <a:pPr algn="ctr" fontAlgn="b"/>
                      <a:r>
                        <a:rPr lang="en-US" sz="2000">
                          <a:effectLst/>
                        </a:rPr>
                        <a:t>to be informed if the file I upload exceeds the size limit</a:t>
                      </a:r>
                    </a:p>
                  </a:txBody>
                  <a:tcPr marL="9525" marR="9525" marT="9525" anchor="b"/>
                </a:tc>
                <a:tc>
                  <a:txBody>
                    <a:bodyPr/>
                    <a:lstStyle/>
                    <a:p>
                      <a:pPr algn="ctr" fontAlgn="b"/>
                      <a:r>
                        <a:rPr lang="en-US" sz="2000">
                          <a:effectLst/>
                        </a:rPr>
                        <a:t>I can upload a smaller file or take appropriate action.</a:t>
                      </a:r>
                    </a:p>
                  </a:txBody>
                  <a:tcPr marL="9525" marR="9525" marT="9525" anchor="b"/>
                </a:tc>
                <a:tc>
                  <a:txBody>
                    <a:bodyPr/>
                    <a:lstStyle/>
                    <a:p>
                      <a:pPr algn="ctr" fontAlgn="b"/>
                      <a:r>
                        <a:rPr lang="en-US" sz="2000">
                          <a:effectLst/>
                        </a:rPr>
                        <a:t>File Size Limitation</a:t>
                      </a:r>
                    </a:p>
                  </a:txBody>
                  <a:tcPr marL="9525" marR="9525" marT="9525" anchor="b"/>
                </a:tc>
                <a:extLst>
                  <a:ext uri="{0D108BD9-81ED-4DB2-BD59-A6C34878D82A}">
                    <a16:rowId xmlns:a16="http://schemas.microsoft.com/office/drawing/2014/main" val="2397713889"/>
                  </a:ext>
                </a:extLst>
              </a:tr>
              <a:tr h="462754">
                <a:tc>
                  <a:txBody>
                    <a:bodyPr/>
                    <a:lstStyle/>
                    <a:p>
                      <a:pPr algn="ctr" fontAlgn="b"/>
                      <a:r>
                        <a:rPr lang="en-US" sz="2000">
                          <a:effectLst/>
                        </a:rPr>
                        <a:t>LTA-116</a:t>
                      </a:r>
                    </a:p>
                  </a:txBody>
                  <a:tcPr marL="9525" marR="9525" marT="9525" anchor="b"/>
                </a:tc>
                <a:tc>
                  <a:txBody>
                    <a:bodyPr/>
                    <a:lstStyle/>
                    <a:p>
                      <a:pPr algn="ctr" fontAlgn="b"/>
                      <a:r>
                        <a:rPr lang="en-US" sz="2000">
                          <a:effectLst/>
                        </a:rPr>
                        <a:t>1</a:t>
                      </a:r>
                    </a:p>
                  </a:txBody>
                  <a:tcPr marL="9525" marR="9525" marT="9525" anchor="b"/>
                </a:tc>
                <a:tc>
                  <a:txBody>
                    <a:bodyPr/>
                    <a:lstStyle/>
                    <a:p>
                      <a:pPr algn="ctr" fontAlgn="b"/>
                      <a:r>
                        <a:rPr lang="en-US" sz="2000">
                          <a:effectLst/>
                        </a:rPr>
                        <a:t>Student</a:t>
                      </a:r>
                    </a:p>
                  </a:txBody>
                  <a:tcPr marL="9525" marR="9525" marT="9525" anchor="b"/>
                </a:tc>
                <a:tc>
                  <a:txBody>
                    <a:bodyPr/>
                    <a:lstStyle/>
                    <a:p>
                      <a:pPr algn="ctr" fontAlgn="b"/>
                      <a:r>
                        <a:rPr lang="en-US" sz="2000">
                          <a:effectLst/>
                        </a:rPr>
                        <a:t>to see an error message when I upload an unsupported file type</a:t>
                      </a:r>
                    </a:p>
                  </a:txBody>
                  <a:tcPr marL="9525" marR="9525" marT="9525" anchor="b"/>
                </a:tc>
                <a:tc>
                  <a:txBody>
                    <a:bodyPr/>
                    <a:lstStyle/>
                    <a:p>
                      <a:pPr algn="ctr" fontAlgn="b"/>
                      <a:r>
                        <a:rPr lang="en-US" sz="2000">
                          <a:effectLst/>
                        </a:rPr>
                        <a:t>I am informed about the file type restrictions and can take corrective action.</a:t>
                      </a:r>
                    </a:p>
                  </a:txBody>
                  <a:tcPr marL="9525" marR="9525" marT="9525" anchor="b"/>
                </a:tc>
                <a:tc>
                  <a:txBody>
                    <a:bodyPr/>
                    <a:lstStyle/>
                    <a:p>
                      <a:pPr algn="ctr" fontAlgn="b"/>
                      <a:r>
                        <a:rPr lang="en-US" sz="2000">
                          <a:effectLst/>
                        </a:rPr>
                        <a:t>Error Message for Unsupported File Types</a:t>
                      </a:r>
                    </a:p>
                  </a:txBody>
                  <a:tcPr marL="9525" marR="9525" marT="9525" anchor="b"/>
                </a:tc>
                <a:extLst>
                  <a:ext uri="{0D108BD9-81ED-4DB2-BD59-A6C34878D82A}">
                    <a16:rowId xmlns:a16="http://schemas.microsoft.com/office/drawing/2014/main" val="769698697"/>
                  </a:ext>
                </a:extLst>
              </a:tr>
              <a:tr h="262643">
                <a:tc>
                  <a:txBody>
                    <a:bodyPr/>
                    <a:lstStyle/>
                    <a:p>
                      <a:pPr algn="ctr" fontAlgn="b"/>
                      <a:r>
                        <a:rPr lang="en-US" sz="2000">
                          <a:effectLst/>
                        </a:rPr>
                        <a:t>LTA-127</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Teacher</a:t>
                      </a:r>
                    </a:p>
                  </a:txBody>
                  <a:tcPr marL="9525" marR="9525" marT="9525" anchor="b"/>
                </a:tc>
                <a:tc>
                  <a:txBody>
                    <a:bodyPr/>
                    <a:lstStyle/>
                    <a:p>
                      <a:pPr algn="ctr" fontAlgn="b"/>
                      <a:r>
                        <a:rPr lang="en-US" sz="2000">
                          <a:effectLst/>
                        </a:rPr>
                        <a:t>to quickly copy the translated text</a:t>
                      </a:r>
                    </a:p>
                  </a:txBody>
                  <a:tcPr marL="9525" marR="9525" marT="9525" anchor="b"/>
                </a:tc>
                <a:tc>
                  <a:txBody>
                    <a:bodyPr/>
                    <a:lstStyle/>
                    <a:p>
                      <a:pPr algn="ctr" fontAlgn="b"/>
                      <a:r>
                        <a:rPr lang="en-US" sz="2000">
                          <a:effectLst/>
                        </a:rPr>
                        <a:t>I can paste it into other applications.</a:t>
                      </a:r>
                    </a:p>
                  </a:txBody>
                  <a:tcPr marL="9525" marR="9525" marT="9525" anchor="b"/>
                </a:tc>
                <a:tc>
                  <a:txBody>
                    <a:bodyPr/>
                    <a:lstStyle/>
                    <a:p>
                      <a:pPr fontAlgn="b"/>
                      <a:r>
                        <a:rPr lang="en-US" sz="2000">
                          <a:effectLst/>
                        </a:rPr>
                        <a:t>Copy Translated Text</a:t>
                      </a:r>
                    </a:p>
                  </a:txBody>
                  <a:tcPr marL="9525" marR="9525" marT="9525" anchor="b"/>
                </a:tc>
                <a:extLst>
                  <a:ext uri="{0D108BD9-81ED-4DB2-BD59-A6C34878D82A}">
                    <a16:rowId xmlns:a16="http://schemas.microsoft.com/office/drawing/2014/main" val="1816935135"/>
                  </a:ext>
                </a:extLst>
              </a:tr>
              <a:tr h="462754">
                <a:tc>
                  <a:txBody>
                    <a:bodyPr/>
                    <a:lstStyle/>
                    <a:p>
                      <a:pPr algn="ctr" fontAlgn="b"/>
                      <a:r>
                        <a:rPr lang="en-US" sz="2000">
                          <a:effectLst/>
                        </a:rPr>
                        <a:t>LTA-119</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Diplomat</a:t>
                      </a:r>
                    </a:p>
                  </a:txBody>
                  <a:tcPr marL="9525" marR="9525" marT="9525" anchor="b"/>
                </a:tc>
                <a:tc>
                  <a:txBody>
                    <a:bodyPr/>
                    <a:lstStyle/>
                    <a:p>
                      <a:pPr algn="ctr" fontAlgn="b"/>
                      <a:r>
                        <a:rPr lang="en-US" sz="2000">
                          <a:effectLst/>
                        </a:rPr>
                        <a:t>to have a "Microphone" button</a:t>
                      </a:r>
                    </a:p>
                  </a:txBody>
                  <a:tcPr marL="9525" marR="9525" marT="9525" anchor="b"/>
                </a:tc>
                <a:tc>
                  <a:txBody>
                    <a:bodyPr/>
                    <a:lstStyle/>
                    <a:p>
                      <a:pPr algn="ctr" fontAlgn="b"/>
                      <a:r>
                        <a:rPr lang="en-US" sz="2000">
                          <a:effectLst/>
                        </a:rPr>
                        <a:t>I can record my voice input for translation without typing.</a:t>
                      </a:r>
                    </a:p>
                  </a:txBody>
                  <a:tcPr marL="9525" marR="9525" marT="9525" anchor="b"/>
                </a:tc>
                <a:tc>
                  <a:txBody>
                    <a:bodyPr/>
                    <a:lstStyle/>
                    <a:p>
                      <a:pPr fontAlgn="b"/>
                      <a:r>
                        <a:rPr lang="en-US" sz="2000">
                          <a:effectLst/>
                        </a:rPr>
                        <a:t>Microphone Button for Voice Input</a:t>
                      </a:r>
                    </a:p>
                  </a:txBody>
                  <a:tcPr marL="9525" marR="9525" marT="9525" anchor="b"/>
                </a:tc>
                <a:extLst>
                  <a:ext uri="{0D108BD9-81ED-4DB2-BD59-A6C34878D82A}">
                    <a16:rowId xmlns:a16="http://schemas.microsoft.com/office/drawing/2014/main" val="2743936354"/>
                  </a:ext>
                </a:extLst>
              </a:tr>
              <a:tr h="462754">
                <a:tc>
                  <a:txBody>
                    <a:bodyPr/>
                    <a:lstStyle/>
                    <a:p>
                      <a:pPr algn="ctr" fontAlgn="b"/>
                      <a:r>
                        <a:rPr lang="en-US" sz="2000">
                          <a:effectLst/>
                        </a:rPr>
                        <a:t>LTA-124</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Lawyer</a:t>
                      </a:r>
                    </a:p>
                  </a:txBody>
                  <a:tcPr marL="9525" marR="9525" marT="9525" anchor="b"/>
                </a:tc>
                <a:tc>
                  <a:txBody>
                    <a:bodyPr/>
                    <a:lstStyle/>
                    <a:p>
                      <a:pPr algn="ctr" fontAlgn="b"/>
                      <a:r>
                        <a:rPr lang="en-US" sz="2000">
                          <a:effectLst/>
                        </a:rPr>
                        <a:t>to be informed if my audio recording exceeds a certain time limit</a:t>
                      </a:r>
                    </a:p>
                  </a:txBody>
                  <a:tcPr marL="9525" marR="9525" marT="9525" anchor="b"/>
                </a:tc>
                <a:tc>
                  <a:txBody>
                    <a:bodyPr/>
                    <a:lstStyle/>
                    <a:p>
                      <a:pPr algn="ctr" fontAlgn="b"/>
                      <a:r>
                        <a:rPr lang="en-US" sz="2000">
                          <a:effectLst/>
                        </a:rPr>
                        <a:t>I can manage the length of my input and avoid losing the recording.</a:t>
                      </a:r>
                    </a:p>
                  </a:txBody>
                  <a:tcPr marL="9525" marR="9525" marT="9525" anchor="b"/>
                </a:tc>
                <a:tc>
                  <a:txBody>
                    <a:bodyPr/>
                    <a:lstStyle/>
                    <a:p>
                      <a:pPr fontAlgn="b"/>
                      <a:r>
                        <a:rPr lang="en-US" sz="2000">
                          <a:effectLst/>
                        </a:rPr>
                        <a:t>Audio Input Time Limitation</a:t>
                      </a:r>
                    </a:p>
                  </a:txBody>
                  <a:tcPr marL="9525" marR="9525" marT="9525" anchor="b"/>
                </a:tc>
                <a:extLst>
                  <a:ext uri="{0D108BD9-81ED-4DB2-BD59-A6C34878D82A}">
                    <a16:rowId xmlns:a16="http://schemas.microsoft.com/office/drawing/2014/main" val="2033135104"/>
                  </a:ext>
                </a:extLst>
              </a:tr>
              <a:tr h="462754">
                <a:tc>
                  <a:txBody>
                    <a:bodyPr/>
                    <a:lstStyle/>
                    <a:p>
                      <a:pPr algn="ctr" fontAlgn="b"/>
                      <a:r>
                        <a:rPr lang="en-US" sz="2000">
                          <a:effectLst/>
                        </a:rPr>
                        <a:t>LTA-120</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Doctor</a:t>
                      </a:r>
                    </a:p>
                  </a:txBody>
                  <a:tcPr marL="9525" marR="9525" marT="9525" anchor="b"/>
                </a:tc>
                <a:tc>
                  <a:txBody>
                    <a:bodyPr/>
                    <a:lstStyle/>
                    <a:p>
                      <a:pPr algn="ctr" fontAlgn="b"/>
                      <a:r>
                        <a:rPr lang="en-US" sz="2000">
                          <a:effectLst/>
                        </a:rPr>
                        <a:t>the system to accurately translate my recorded audio into another language</a:t>
                      </a:r>
                    </a:p>
                  </a:txBody>
                  <a:tcPr marL="9525" marR="9525" marT="9525" anchor="b"/>
                </a:tc>
                <a:tc>
                  <a:txBody>
                    <a:bodyPr/>
                    <a:lstStyle/>
                    <a:p>
                      <a:pPr algn="ctr" fontAlgn="b"/>
                      <a:r>
                        <a:rPr lang="en-US" sz="2000">
                          <a:effectLst/>
                        </a:rPr>
                        <a:t>I can understand the content in a different language.</a:t>
                      </a:r>
                    </a:p>
                  </a:txBody>
                  <a:tcPr marL="9525" marR="9525" marT="9525" anchor="b"/>
                </a:tc>
                <a:tc>
                  <a:txBody>
                    <a:bodyPr/>
                    <a:lstStyle/>
                    <a:p>
                      <a:pPr fontAlgn="b"/>
                      <a:r>
                        <a:rPr lang="en-US" sz="2000">
                          <a:effectLst/>
                        </a:rPr>
                        <a:t>Accurate Translation of Audio Input</a:t>
                      </a:r>
                    </a:p>
                  </a:txBody>
                  <a:tcPr marL="9525" marR="9525" marT="9525" anchor="b"/>
                </a:tc>
                <a:extLst>
                  <a:ext uri="{0D108BD9-81ED-4DB2-BD59-A6C34878D82A}">
                    <a16:rowId xmlns:a16="http://schemas.microsoft.com/office/drawing/2014/main" val="655401646"/>
                  </a:ext>
                </a:extLst>
              </a:tr>
              <a:tr h="262643">
                <a:tc>
                  <a:txBody>
                    <a:bodyPr/>
                    <a:lstStyle/>
                    <a:p>
                      <a:pPr algn="ctr" fontAlgn="b"/>
                      <a:r>
                        <a:rPr lang="en-US" sz="2000">
                          <a:effectLst/>
                        </a:rPr>
                        <a:t>LTA-122</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Elderly user</a:t>
                      </a:r>
                    </a:p>
                  </a:txBody>
                  <a:tcPr marL="9525" marR="9525" marT="9525" anchor="b"/>
                </a:tc>
                <a:tc>
                  <a:txBody>
                    <a:bodyPr/>
                    <a:lstStyle/>
                    <a:p>
                      <a:pPr algn="ctr" fontAlgn="b"/>
                      <a:r>
                        <a:rPr lang="en-US" sz="2000">
                          <a:effectLst/>
                        </a:rPr>
                        <a:t>to see visual indicator during the audio recording</a:t>
                      </a:r>
                    </a:p>
                  </a:txBody>
                  <a:tcPr marL="9525" marR="9525" marT="9525" anchor="b"/>
                </a:tc>
                <a:tc>
                  <a:txBody>
                    <a:bodyPr/>
                    <a:lstStyle/>
                    <a:p>
                      <a:pPr algn="ctr" fontAlgn="b"/>
                      <a:r>
                        <a:rPr lang="en-US" sz="2000">
                          <a:effectLst/>
                        </a:rPr>
                        <a:t>I know when my voice is being recorded.</a:t>
                      </a:r>
                    </a:p>
                  </a:txBody>
                  <a:tcPr marL="9525" marR="9525" marT="9525" anchor="b"/>
                </a:tc>
                <a:tc>
                  <a:txBody>
                    <a:bodyPr/>
                    <a:lstStyle/>
                    <a:p>
                      <a:pPr fontAlgn="b"/>
                      <a:r>
                        <a:rPr lang="en-US" sz="2000">
                          <a:effectLst/>
                        </a:rPr>
                        <a:t>Audio Recording Indicator</a:t>
                      </a:r>
                    </a:p>
                  </a:txBody>
                  <a:tcPr marL="9525" marR="9525" marT="9525" anchor="b"/>
                </a:tc>
                <a:extLst>
                  <a:ext uri="{0D108BD9-81ED-4DB2-BD59-A6C34878D82A}">
                    <a16:rowId xmlns:a16="http://schemas.microsoft.com/office/drawing/2014/main" val="195024607"/>
                  </a:ext>
                </a:extLst>
              </a:tr>
            </a:tbl>
          </a:graphicData>
        </a:graphic>
      </p:graphicFrame>
      <p:sp>
        <p:nvSpPr>
          <p:cNvPr id="10" name="TextBox 9">
            <a:extLst>
              <a:ext uri="{FF2B5EF4-FFF2-40B4-BE49-F238E27FC236}">
                <a16:creationId xmlns:a16="http://schemas.microsoft.com/office/drawing/2014/main" id="{40D01773-9122-9B95-D6B3-03E92775756E}"/>
              </a:ext>
            </a:extLst>
          </p:cNvPr>
          <p:cNvSpPr txBox="1"/>
          <p:nvPr/>
        </p:nvSpPr>
        <p:spPr>
          <a:xfrm>
            <a:off x="12857521" y="9196848"/>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pic>
        <p:nvPicPr>
          <p:cNvPr id="3" name="Graphic 2" descr="Pin with solid fill">
            <a:extLst>
              <a:ext uri="{FF2B5EF4-FFF2-40B4-BE49-F238E27FC236}">
                <a16:creationId xmlns:a16="http://schemas.microsoft.com/office/drawing/2014/main" id="{680C9E72-24C6-8A98-239E-8F59098F85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1322298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2719"/>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8F81698-1D2C-0915-BEC5-EBE284ED91C5}"/>
              </a:ext>
            </a:extLst>
          </p:cNvPr>
          <p:cNvGraphicFramePr>
            <a:graphicFrameLocks noGrp="1"/>
          </p:cNvGraphicFramePr>
          <p:nvPr>
            <p:extLst>
              <p:ext uri="{D42A27DB-BD31-4B8C-83A1-F6EECF244321}">
                <p14:modId xmlns:p14="http://schemas.microsoft.com/office/powerpoint/2010/main" val="831892040"/>
              </p:ext>
            </p:extLst>
          </p:nvPr>
        </p:nvGraphicFramePr>
        <p:xfrm>
          <a:off x="1660405" y="1550516"/>
          <a:ext cx="15652882" cy="7562850"/>
        </p:xfrm>
        <a:graphic>
          <a:graphicData uri="http://schemas.openxmlformats.org/drawingml/2006/table">
            <a:tbl>
              <a:tblPr bandRow="1">
                <a:tableStyleId>{775DCB02-9BB8-47FD-8907-85C794F793BA}</a:tableStyleId>
              </a:tblPr>
              <a:tblGrid>
                <a:gridCol w="1443633">
                  <a:extLst>
                    <a:ext uri="{9D8B030D-6E8A-4147-A177-3AD203B41FA5}">
                      <a16:colId xmlns:a16="http://schemas.microsoft.com/office/drawing/2014/main" val="3454013647"/>
                    </a:ext>
                  </a:extLst>
                </a:gridCol>
                <a:gridCol w="1512794">
                  <a:extLst>
                    <a:ext uri="{9D8B030D-6E8A-4147-A177-3AD203B41FA5}">
                      <a16:colId xmlns:a16="http://schemas.microsoft.com/office/drawing/2014/main" val="768820020"/>
                    </a:ext>
                  </a:extLst>
                </a:gridCol>
                <a:gridCol w="1617782">
                  <a:extLst>
                    <a:ext uri="{9D8B030D-6E8A-4147-A177-3AD203B41FA5}">
                      <a16:colId xmlns:a16="http://schemas.microsoft.com/office/drawing/2014/main" val="700291842"/>
                    </a:ext>
                  </a:extLst>
                </a:gridCol>
                <a:gridCol w="4736417">
                  <a:extLst>
                    <a:ext uri="{9D8B030D-6E8A-4147-A177-3AD203B41FA5}">
                      <a16:colId xmlns:a16="http://schemas.microsoft.com/office/drawing/2014/main" val="4069381691"/>
                    </a:ext>
                  </a:extLst>
                </a:gridCol>
                <a:gridCol w="4120034">
                  <a:extLst>
                    <a:ext uri="{9D8B030D-6E8A-4147-A177-3AD203B41FA5}">
                      <a16:colId xmlns:a16="http://schemas.microsoft.com/office/drawing/2014/main" val="211685734"/>
                    </a:ext>
                  </a:extLst>
                </a:gridCol>
                <a:gridCol w="2222222">
                  <a:extLst>
                    <a:ext uri="{9D8B030D-6E8A-4147-A177-3AD203B41FA5}">
                      <a16:colId xmlns:a16="http://schemas.microsoft.com/office/drawing/2014/main" val="1124366443"/>
                    </a:ext>
                  </a:extLst>
                </a:gridCol>
              </a:tblGrid>
              <a:tr h="325178">
                <a:tc>
                  <a:txBody>
                    <a:bodyPr/>
                    <a:lstStyle/>
                    <a:p>
                      <a:pPr algn="ctr" fontAlgn="b"/>
                      <a:r>
                        <a:rPr lang="en-US" sz="2000">
                          <a:effectLst/>
                        </a:rPr>
                        <a:t>User Story ID</a:t>
                      </a:r>
                    </a:p>
                  </a:txBody>
                  <a:tcPr marL="9525" marR="9525" marT="9525" anchor="b"/>
                </a:tc>
                <a:tc>
                  <a:txBody>
                    <a:bodyPr/>
                    <a:lstStyle/>
                    <a:p>
                      <a:pPr algn="ctr" fontAlgn="b"/>
                      <a:r>
                        <a:rPr lang="en-US" sz="2000">
                          <a:effectLst/>
                        </a:rPr>
                        <a:t>Point estimated</a:t>
                      </a:r>
                    </a:p>
                  </a:txBody>
                  <a:tcPr marL="9525" marR="9525" marT="9525" anchor="b"/>
                </a:tc>
                <a:tc>
                  <a:txBody>
                    <a:bodyPr/>
                    <a:lstStyle/>
                    <a:p>
                      <a:pPr algn="ctr" fontAlgn="b"/>
                      <a:r>
                        <a:rPr lang="en-US" sz="2000">
                          <a:effectLst/>
                        </a:rPr>
                        <a:t>As a(n)</a:t>
                      </a:r>
                    </a:p>
                  </a:txBody>
                  <a:tcPr marL="9525" marR="9525" marT="9525" anchor="b"/>
                </a:tc>
                <a:tc>
                  <a:txBody>
                    <a:bodyPr/>
                    <a:lstStyle/>
                    <a:p>
                      <a:pPr algn="ctr" fontAlgn="b"/>
                      <a:r>
                        <a:rPr lang="en-US" sz="2000">
                          <a:effectLst/>
                        </a:rPr>
                        <a:t>I want </a:t>
                      </a:r>
                    </a:p>
                  </a:txBody>
                  <a:tcPr marL="9525" marR="9525" marT="9525" anchor="b"/>
                </a:tc>
                <a:tc>
                  <a:txBody>
                    <a:bodyPr/>
                    <a:lstStyle/>
                    <a:p>
                      <a:pPr algn="ctr" fontAlgn="b"/>
                      <a:r>
                        <a:rPr lang="en-US" sz="2000">
                          <a:effectLst/>
                        </a:rPr>
                        <a:t>So that</a:t>
                      </a:r>
                    </a:p>
                  </a:txBody>
                  <a:tcPr marL="9525" marR="9525" marT="9525" anchor="b"/>
                </a:tc>
                <a:tc>
                  <a:txBody>
                    <a:bodyPr/>
                    <a:lstStyle/>
                    <a:p>
                      <a:pPr algn="ctr" fontAlgn="b"/>
                      <a:r>
                        <a:rPr lang="en-US" sz="2000">
                          <a:effectLst/>
                        </a:rPr>
                        <a:t>Feature</a:t>
                      </a:r>
                    </a:p>
                  </a:txBody>
                  <a:tcPr marL="9525" marR="9525" marT="9525" anchor="b"/>
                </a:tc>
                <a:extLst>
                  <a:ext uri="{0D108BD9-81ED-4DB2-BD59-A6C34878D82A}">
                    <a16:rowId xmlns:a16="http://schemas.microsoft.com/office/drawing/2014/main" val="46468687"/>
                  </a:ext>
                </a:extLst>
              </a:tr>
              <a:tr h="462754">
                <a:tc>
                  <a:txBody>
                    <a:bodyPr/>
                    <a:lstStyle/>
                    <a:p>
                      <a:pPr algn="ctr" fontAlgn="b"/>
                      <a:r>
                        <a:rPr lang="en-US" sz="2000">
                          <a:effectLst/>
                        </a:rPr>
                        <a:t>LTA-126</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Student</a:t>
                      </a:r>
                    </a:p>
                  </a:txBody>
                  <a:tcPr marL="9525" marR="9525" marT="9525" anchor="b"/>
                </a:tc>
                <a:tc>
                  <a:txBody>
                    <a:bodyPr/>
                    <a:lstStyle/>
                    <a:p>
                      <a:pPr algn="ctr" fontAlgn="b"/>
                      <a:r>
                        <a:rPr lang="en-US" sz="2000">
                          <a:effectLst/>
                        </a:rPr>
                        <a:t>a dropdown menu for selecting the output language</a:t>
                      </a:r>
                    </a:p>
                  </a:txBody>
                  <a:tcPr marL="9525" marR="9525" marT="9525" anchor="b"/>
                </a:tc>
                <a:tc>
                  <a:txBody>
                    <a:bodyPr/>
                    <a:lstStyle/>
                    <a:p>
                      <a:pPr algn="ctr" fontAlgn="b"/>
                      <a:r>
                        <a:rPr lang="en-US" sz="2000">
                          <a:effectLst/>
                        </a:rPr>
                        <a:t>I can receive translations in any language of my choice.</a:t>
                      </a:r>
                    </a:p>
                  </a:txBody>
                  <a:tcPr marL="9525" marR="9525" marT="9525" anchor="b"/>
                </a:tc>
                <a:tc>
                  <a:txBody>
                    <a:bodyPr/>
                    <a:lstStyle/>
                    <a:p>
                      <a:pPr fontAlgn="b"/>
                      <a:r>
                        <a:rPr lang="en-US" sz="2000">
                          <a:effectLst/>
                        </a:rPr>
                        <a:t>Dropdown for Output Language Selection</a:t>
                      </a:r>
                    </a:p>
                  </a:txBody>
                  <a:tcPr marL="9525" marR="9525" marT="9525" anchor="b"/>
                </a:tc>
                <a:extLst>
                  <a:ext uri="{0D108BD9-81ED-4DB2-BD59-A6C34878D82A}">
                    <a16:rowId xmlns:a16="http://schemas.microsoft.com/office/drawing/2014/main" val="2898690638"/>
                  </a:ext>
                </a:extLst>
              </a:tr>
              <a:tr h="462754">
                <a:tc>
                  <a:txBody>
                    <a:bodyPr/>
                    <a:lstStyle/>
                    <a:p>
                      <a:pPr algn="ctr" fontAlgn="b"/>
                      <a:r>
                        <a:rPr lang="en-US" sz="2000">
                          <a:effectLst/>
                        </a:rPr>
                        <a:t>LTA-131</a:t>
                      </a:r>
                    </a:p>
                  </a:txBody>
                  <a:tcPr marL="9525" marR="9525" marT="9525" anchor="b"/>
                </a:tc>
                <a:tc>
                  <a:txBody>
                    <a:bodyPr/>
                    <a:lstStyle/>
                    <a:p>
                      <a:pPr algn="ctr" fontAlgn="b"/>
                      <a:r>
                        <a:rPr lang="en-US" sz="2000">
                          <a:effectLst/>
                        </a:rPr>
                        <a:t>3</a:t>
                      </a:r>
                    </a:p>
                  </a:txBody>
                  <a:tcPr marL="9525" marR="9525" marT="9525" anchor="b"/>
                </a:tc>
                <a:tc>
                  <a:txBody>
                    <a:bodyPr/>
                    <a:lstStyle/>
                    <a:p>
                      <a:pPr lvl="0" algn="ctr">
                        <a:buNone/>
                      </a:pPr>
                      <a:r>
                        <a:rPr lang="en-US" sz="2000" b="0" i="0" u="none" strike="noStrike" noProof="0">
                          <a:solidFill>
                            <a:srgbClr val="000000"/>
                          </a:solidFill>
                          <a:effectLst/>
                          <a:latin typeface="Calibri"/>
                        </a:rPr>
                        <a:t>Multilinguistic</a:t>
                      </a:r>
                      <a:endParaRPr lang="en-US" sz="2000">
                        <a:effectLst/>
                        <a:latin typeface="Calibri"/>
                      </a:endParaRPr>
                    </a:p>
                  </a:txBody>
                  <a:tcPr marL="9525" marR="9525" marT="9525" anchor="b"/>
                </a:tc>
                <a:tc>
                  <a:txBody>
                    <a:bodyPr/>
                    <a:lstStyle/>
                    <a:p>
                      <a:pPr algn="ctr" fontAlgn="b"/>
                      <a:r>
                        <a:rPr lang="en-US" sz="2000">
                          <a:effectLst/>
                        </a:rPr>
                        <a:t>the system to save all my past translations</a:t>
                      </a:r>
                    </a:p>
                  </a:txBody>
                  <a:tcPr marL="9525" marR="9525" marT="9525" anchor="b"/>
                </a:tc>
                <a:tc>
                  <a:txBody>
                    <a:bodyPr/>
                    <a:lstStyle/>
                    <a:p>
                      <a:pPr algn="ctr" fontAlgn="b"/>
                      <a:r>
                        <a:rPr lang="en-US" sz="2000">
                          <a:effectLst/>
                        </a:rPr>
                        <a:t>I can access my full translation history at any time.</a:t>
                      </a:r>
                    </a:p>
                  </a:txBody>
                  <a:tcPr marL="9525" marR="9525" marT="9525" anchor="b"/>
                </a:tc>
                <a:tc>
                  <a:txBody>
                    <a:bodyPr/>
                    <a:lstStyle/>
                    <a:p>
                      <a:pPr fontAlgn="b"/>
                      <a:r>
                        <a:rPr lang="en-US" sz="2000">
                          <a:effectLst/>
                        </a:rPr>
                        <a:t>Ability to Save All Past Translations</a:t>
                      </a:r>
                    </a:p>
                  </a:txBody>
                  <a:tcPr marL="9525" marR="9525" marT="9525" anchor="b"/>
                </a:tc>
                <a:extLst>
                  <a:ext uri="{0D108BD9-81ED-4DB2-BD59-A6C34878D82A}">
                    <a16:rowId xmlns:a16="http://schemas.microsoft.com/office/drawing/2014/main" val="3004633569"/>
                  </a:ext>
                </a:extLst>
              </a:tr>
              <a:tr h="462754">
                <a:tc>
                  <a:txBody>
                    <a:bodyPr/>
                    <a:lstStyle/>
                    <a:p>
                      <a:pPr algn="ctr" fontAlgn="b"/>
                      <a:r>
                        <a:rPr lang="en-US" sz="2000">
                          <a:effectLst/>
                        </a:rPr>
                        <a:t>LTA-129</a:t>
                      </a:r>
                    </a:p>
                  </a:txBody>
                  <a:tcPr marL="9525" marR="9525" marT="9525" anchor="b"/>
                </a:tc>
                <a:tc>
                  <a:txBody>
                    <a:bodyPr/>
                    <a:lstStyle/>
                    <a:p>
                      <a:pPr algn="ctr" fontAlgn="b"/>
                      <a:r>
                        <a:rPr lang="en-US" sz="2000">
                          <a:effectLst/>
                        </a:rPr>
                        <a:t>2</a:t>
                      </a:r>
                    </a:p>
                  </a:txBody>
                  <a:tcPr marL="9525" marR="9525" marT="9525" anchor="b"/>
                </a:tc>
                <a:tc>
                  <a:txBody>
                    <a:bodyPr/>
                    <a:lstStyle/>
                    <a:p>
                      <a:pPr lvl="0" algn="ctr">
                        <a:buNone/>
                      </a:pPr>
                      <a:r>
                        <a:rPr lang="en-US" sz="2000" b="0" i="0" u="none" strike="noStrike" baseline="0" noProof="0">
                          <a:solidFill>
                            <a:srgbClr val="000000"/>
                          </a:solidFill>
                          <a:effectLst/>
                          <a:latin typeface="Calibri"/>
                        </a:rPr>
                        <a:t>Patient</a:t>
                      </a:r>
                      <a:endParaRPr lang="en-US"/>
                    </a:p>
                  </a:txBody>
                  <a:tcPr marL="9525" marR="9525" marT="9525" anchor="b"/>
                </a:tc>
                <a:tc>
                  <a:txBody>
                    <a:bodyPr/>
                    <a:lstStyle/>
                    <a:p>
                      <a:pPr algn="ctr" fontAlgn="b"/>
                      <a:r>
                        <a:rPr lang="en-US" sz="2000">
                          <a:effectLst/>
                        </a:rPr>
                        <a:t>to download the translated text in different file formats (e.g., .txt, .docx)</a:t>
                      </a:r>
                    </a:p>
                  </a:txBody>
                  <a:tcPr marL="9525" marR="9525" marT="9525" anchor="b"/>
                </a:tc>
                <a:tc>
                  <a:txBody>
                    <a:bodyPr/>
                    <a:lstStyle/>
                    <a:p>
                      <a:pPr algn="ctr" fontAlgn="b"/>
                      <a:r>
                        <a:rPr lang="en-US" sz="2000">
                          <a:effectLst/>
                        </a:rPr>
                        <a:t>I can choose the format that best suits my needs.</a:t>
                      </a:r>
                    </a:p>
                  </a:txBody>
                  <a:tcPr marL="9525" marR="9525" marT="9525" anchor="b"/>
                </a:tc>
                <a:tc>
                  <a:txBody>
                    <a:bodyPr/>
                    <a:lstStyle/>
                    <a:p>
                      <a:pPr fontAlgn="b"/>
                      <a:r>
                        <a:rPr lang="en-US" sz="2000">
                          <a:effectLst/>
                        </a:rPr>
                        <a:t>Supported Formats for Downloaded File</a:t>
                      </a:r>
                    </a:p>
                  </a:txBody>
                  <a:tcPr marL="9525" marR="9525" marT="9525" anchor="b"/>
                </a:tc>
                <a:extLst>
                  <a:ext uri="{0D108BD9-81ED-4DB2-BD59-A6C34878D82A}">
                    <a16:rowId xmlns:a16="http://schemas.microsoft.com/office/drawing/2014/main" val="3010621671"/>
                  </a:ext>
                </a:extLst>
              </a:tr>
              <a:tr h="462754">
                <a:tc>
                  <a:txBody>
                    <a:bodyPr/>
                    <a:lstStyle/>
                    <a:p>
                      <a:pPr algn="ctr" fontAlgn="b"/>
                      <a:r>
                        <a:rPr lang="en-US" sz="2000">
                          <a:effectLst/>
                        </a:rPr>
                        <a:t>LTA-128</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Working Professional</a:t>
                      </a:r>
                    </a:p>
                  </a:txBody>
                  <a:tcPr marL="9525" marR="9525" marT="9525" anchor="b"/>
                </a:tc>
                <a:tc>
                  <a:txBody>
                    <a:bodyPr/>
                    <a:lstStyle/>
                    <a:p>
                      <a:pPr algn="ctr" fontAlgn="b"/>
                      <a:r>
                        <a:rPr lang="en-US" sz="2000">
                          <a:effectLst/>
                        </a:rPr>
                        <a:t>a "Download" button next to the translated text</a:t>
                      </a:r>
                    </a:p>
                  </a:txBody>
                  <a:tcPr marL="9525" marR="9525" marT="9525" anchor="b"/>
                </a:tc>
                <a:tc>
                  <a:txBody>
                    <a:bodyPr/>
                    <a:lstStyle/>
                    <a:p>
                      <a:pPr algn="ctr" fontAlgn="b"/>
                      <a:r>
                        <a:rPr lang="en-US" sz="2000">
                          <a:effectLst/>
                        </a:rPr>
                        <a:t>I can download and save the translated content for future use.</a:t>
                      </a:r>
                    </a:p>
                  </a:txBody>
                  <a:tcPr marL="9525" marR="9525" marT="9525" anchor="b"/>
                </a:tc>
                <a:tc>
                  <a:txBody>
                    <a:bodyPr/>
                    <a:lstStyle/>
                    <a:p>
                      <a:pPr fontAlgn="b"/>
                      <a:r>
                        <a:rPr lang="en-US" sz="2000">
                          <a:effectLst/>
                        </a:rPr>
                        <a:t>Download Button for Translated Text</a:t>
                      </a:r>
                    </a:p>
                  </a:txBody>
                  <a:tcPr marL="9525" marR="9525" marT="9525" anchor="b"/>
                </a:tc>
                <a:extLst>
                  <a:ext uri="{0D108BD9-81ED-4DB2-BD59-A6C34878D82A}">
                    <a16:rowId xmlns:a16="http://schemas.microsoft.com/office/drawing/2014/main" val="1626008671"/>
                  </a:ext>
                </a:extLst>
              </a:tr>
              <a:tr h="462754">
                <a:tc>
                  <a:txBody>
                    <a:bodyPr/>
                    <a:lstStyle/>
                    <a:p>
                      <a:pPr algn="ctr" fontAlgn="b"/>
                      <a:r>
                        <a:rPr lang="en-US" sz="2000">
                          <a:effectLst/>
                        </a:rPr>
                        <a:t>LTA-151</a:t>
                      </a:r>
                    </a:p>
                  </a:txBody>
                  <a:tcPr marL="9525" marR="9525" marT="9525" anchor="b"/>
                </a:tc>
                <a:tc>
                  <a:txBody>
                    <a:bodyPr/>
                    <a:lstStyle/>
                    <a:p>
                      <a:pPr algn="ctr" fontAlgn="b"/>
                      <a:r>
                        <a:rPr lang="en-US" sz="2000">
                          <a:effectLst/>
                        </a:rPr>
                        <a:t>1</a:t>
                      </a:r>
                    </a:p>
                  </a:txBody>
                  <a:tcPr marL="9525" marR="9525" marT="9525" anchor="b"/>
                </a:tc>
                <a:tc>
                  <a:txBody>
                    <a:bodyPr/>
                    <a:lstStyle/>
                    <a:p>
                      <a:pPr algn="ctr" fontAlgn="b"/>
                      <a:r>
                        <a:rPr lang="en-US" sz="2000">
                          <a:effectLst/>
                        </a:rPr>
                        <a:t>Team</a:t>
                      </a:r>
                    </a:p>
                  </a:txBody>
                  <a:tcPr marL="9525" marR="9525" marT="9525" anchor="b"/>
                </a:tc>
                <a:tc>
                  <a:txBody>
                    <a:bodyPr/>
                    <a:lstStyle/>
                    <a:p>
                      <a:pPr algn="ctr" fontAlgn="b"/>
                      <a:r>
                        <a:rPr lang="en-US" sz="2000">
                          <a:effectLst/>
                        </a:rPr>
                        <a:t>make necessary modifications in our project as per professor’s feedback</a:t>
                      </a:r>
                    </a:p>
                  </a:txBody>
                  <a:tcPr marL="9525" marR="9525" marT="9525" anchor="b"/>
                </a:tc>
                <a:tc>
                  <a:txBody>
                    <a:bodyPr/>
                    <a:lstStyle/>
                    <a:p>
                      <a:pPr algn="ctr" fontAlgn="b"/>
                      <a:r>
                        <a:rPr lang="en-US" sz="2000">
                          <a:effectLst/>
                        </a:rPr>
                        <a:t>we deliver better presentation next sprint</a:t>
                      </a:r>
                    </a:p>
                  </a:txBody>
                  <a:tcPr marL="9525" marR="9525" marT="9525" anchor="b"/>
                </a:tc>
                <a:tc>
                  <a:txBody>
                    <a:bodyPr/>
                    <a:lstStyle/>
                    <a:p>
                      <a:pPr fontAlgn="b"/>
                      <a:r>
                        <a:rPr lang="en-US" sz="2000">
                          <a:effectLst/>
                        </a:rPr>
                        <a:t>Improvement Feedback from Sprint 1</a:t>
                      </a:r>
                    </a:p>
                  </a:txBody>
                  <a:tcPr marL="9525" marR="9525" marT="9525" anchor="b"/>
                </a:tc>
                <a:extLst>
                  <a:ext uri="{0D108BD9-81ED-4DB2-BD59-A6C34878D82A}">
                    <a16:rowId xmlns:a16="http://schemas.microsoft.com/office/drawing/2014/main" val="290533700"/>
                  </a:ext>
                </a:extLst>
              </a:tr>
              <a:tr h="462754">
                <a:tc>
                  <a:txBody>
                    <a:bodyPr/>
                    <a:lstStyle/>
                    <a:p>
                      <a:pPr algn="ctr" fontAlgn="b"/>
                      <a:r>
                        <a:rPr lang="en-US" sz="2000">
                          <a:effectLst/>
                        </a:rPr>
                        <a:t>LTA-149</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Team Member</a:t>
                      </a:r>
                    </a:p>
                  </a:txBody>
                  <a:tcPr marL="9525" marR="9525" marT="9525" anchor="b"/>
                </a:tc>
                <a:tc>
                  <a:txBody>
                    <a:bodyPr/>
                    <a:lstStyle/>
                    <a:p>
                      <a:pPr algn="ctr" fontAlgn="b"/>
                      <a:r>
                        <a:rPr lang="en-US" sz="2000">
                          <a:effectLst/>
                        </a:rPr>
                        <a:t>update the wiki page with our current deliverable</a:t>
                      </a:r>
                    </a:p>
                  </a:txBody>
                  <a:tcPr marL="9525" marR="9525" marT="9525" anchor="b"/>
                </a:tc>
                <a:tc>
                  <a:txBody>
                    <a:bodyPr/>
                    <a:lstStyle/>
                    <a:p>
                      <a:pPr algn="ctr" fontAlgn="b"/>
                      <a:r>
                        <a:rPr lang="en-US" sz="2000">
                          <a:effectLst/>
                        </a:rPr>
                        <a:t>customers can checkout our current progress for this sprint</a:t>
                      </a:r>
                    </a:p>
                  </a:txBody>
                  <a:tcPr marL="9525" marR="9525" marT="9525" anchor="b"/>
                </a:tc>
                <a:tc>
                  <a:txBody>
                    <a:bodyPr/>
                    <a:lstStyle/>
                    <a:p>
                      <a:pPr fontAlgn="b"/>
                      <a:r>
                        <a:rPr lang="en-US" sz="2000">
                          <a:effectLst/>
                        </a:rPr>
                        <a:t>Wiki Page for Sprint 2</a:t>
                      </a:r>
                    </a:p>
                  </a:txBody>
                  <a:tcPr marL="9525" marR="9525" marT="9525" anchor="b"/>
                </a:tc>
                <a:extLst>
                  <a:ext uri="{0D108BD9-81ED-4DB2-BD59-A6C34878D82A}">
                    <a16:rowId xmlns:a16="http://schemas.microsoft.com/office/drawing/2014/main" val="863804230"/>
                  </a:ext>
                </a:extLst>
              </a:tr>
              <a:tr h="462754">
                <a:tc>
                  <a:txBody>
                    <a:bodyPr/>
                    <a:lstStyle/>
                    <a:p>
                      <a:pPr algn="ctr" fontAlgn="b"/>
                      <a:r>
                        <a:rPr lang="en-US" sz="2000">
                          <a:effectLst/>
                        </a:rPr>
                        <a:t>LTA-148</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Client</a:t>
                      </a:r>
                    </a:p>
                  </a:txBody>
                  <a:tcPr marL="9525" marR="9525" marT="9525" anchor="b"/>
                </a:tc>
                <a:tc>
                  <a:txBody>
                    <a:bodyPr/>
                    <a:lstStyle/>
                    <a:p>
                      <a:pPr fontAlgn="b"/>
                      <a:r>
                        <a:rPr lang="en-US" sz="2000">
                          <a:effectLst/>
                        </a:rPr>
                        <a:t>like to know more about the product through a detailed technical paper</a:t>
                      </a:r>
                    </a:p>
                  </a:txBody>
                  <a:tcPr marL="9525" marR="9525" marT="9525" anchor="b"/>
                </a:tc>
                <a:tc>
                  <a:txBody>
                    <a:bodyPr/>
                    <a:lstStyle/>
                    <a:p>
                      <a:pPr fontAlgn="b"/>
                      <a:r>
                        <a:rPr lang="en-US" sz="2000">
                          <a:effectLst/>
                        </a:rPr>
                        <a:t>I can have documented understanding of the product.</a:t>
                      </a:r>
                    </a:p>
                  </a:txBody>
                  <a:tcPr marL="9525" marR="9525" marT="9525" anchor="b"/>
                </a:tc>
                <a:tc>
                  <a:txBody>
                    <a:bodyPr/>
                    <a:lstStyle/>
                    <a:p>
                      <a:pPr fontAlgn="b"/>
                      <a:r>
                        <a:rPr lang="en-US" sz="2000">
                          <a:effectLst/>
                        </a:rPr>
                        <a:t>Technical Report</a:t>
                      </a:r>
                    </a:p>
                  </a:txBody>
                  <a:tcPr marL="9525" marR="9525" marT="9525" anchor="b"/>
                </a:tc>
                <a:extLst>
                  <a:ext uri="{0D108BD9-81ED-4DB2-BD59-A6C34878D82A}">
                    <a16:rowId xmlns:a16="http://schemas.microsoft.com/office/drawing/2014/main" val="1447964872"/>
                  </a:ext>
                </a:extLst>
              </a:tr>
              <a:tr h="462754">
                <a:tc>
                  <a:txBody>
                    <a:bodyPr/>
                    <a:lstStyle/>
                    <a:p>
                      <a:pPr algn="ctr" fontAlgn="b"/>
                      <a:r>
                        <a:rPr lang="en-US" sz="2000">
                          <a:effectLst/>
                        </a:rPr>
                        <a:t>LTA-130</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Accountant</a:t>
                      </a:r>
                    </a:p>
                  </a:txBody>
                  <a:tcPr marL="9525" marR="9525" marT="9525" anchor="b"/>
                </a:tc>
                <a:tc>
                  <a:txBody>
                    <a:bodyPr/>
                    <a:lstStyle/>
                    <a:p>
                      <a:pPr fontAlgn="b"/>
                      <a:r>
                        <a:rPr lang="en-US" sz="2000">
                          <a:effectLst/>
                        </a:rPr>
                        <a:t>to be able to reuse my past translations</a:t>
                      </a:r>
                    </a:p>
                  </a:txBody>
                  <a:tcPr marL="9525" marR="9525" marT="9525" anchor="b"/>
                </a:tc>
                <a:tc>
                  <a:txBody>
                    <a:bodyPr/>
                    <a:lstStyle/>
                    <a:p>
                      <a:pPr fontAlgn="b"/>
                      <a:r>
                        <a:rPr lang="en-US" sz="2000">
                          <a:effectLst/>
                        </a:rPr>
                        <a:t>I can revisit previous translations without re-entering the same text.</a:t>
                      </a:r>
                    </a:p>
                  </a:txBody>
                  <a:tcPr marL="9525" marR="9525" marT="9525" anchor="b"/>
                </a:tc>
                <a:tc>
                  <a:txBody>
                    <a:bodyPr/>
                    <a:lstStyle/>
                    <a:p>
                      <a:pPr fontAlgn="b"/>
                      <a:r>
                        <a:rPr lang="en-US" sz="2000">
                          <a:effectLst/>
                        </a:rPr>
                        <a:t>Ability to Reuse Past Translations</a:t>
                      </a:r>
                    </a:p>
                  </a:txBody>
                  <a:tcPr marL="9525" marR="9525" marT="9525" anchor="b"/>
                </a:tc>
                <a:extLst>
                  <a:ext uri="{0D108BD9-81ED-4DB2-BD59-A6C34878D82A}">
                    <a16:rowId xmlns:a16="http://schemas.microsoft.com/office/drawing/2014/main" val="4112372849"/>
                  </a:ext>
                </a:extLst>
              </a:tr>
              <a:tr h="462754">
                <a:tc>
                  <a:txBody>
                    <a:bodyPr/>
                    <a:lstStyle/>
                    <a:p>
                      <a:pPr algn="ctr" fontAlgn="b"/>
                      <a:r>
                        <a:rPr lang="en-US" sz="2000">
                          <a:effectLst/>
                        </a:rPr>
                        <a:t>LTA-137</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Frequent user</a:t>
                      </a:r>
                    </a:p>
                  </a:txBody>
                  <a:tcPr marL="9525" marR="9525" marT="9525" anchor="b"/>
                </a:tc>
                <a:tc>
                  <a:txBody>
                    <a:bodyPr/>
                    <a:lstStyle/>
                    <a:p>
                      <a:pPr fontAlgn="b"/>
                      <a:r>
                        <a:rPr lang="en-US" sz="2000">
                          <a:effectLst/>
                        </a:rPr>
                        <a:t>to access my profile and settings through dropdown menus on the right side of the header</a:t>
                      </a:r>
                    </a:p>
                  </a:txBody>
                  <a:tcPr marL="9525" marR="9525" marT="9525" anchor="b"/>
                </a:tc>
                <a:tc>
                  <a:txBody>
                    <a:bodyPr/>
                    <a:lstStyle/>
                    <a:p>
                      <a:pPr fontAlgn="b"/>
                      <a:r>
                        <a:rPr lang="en-US" sz="2000">
                          <a:effectLst/>
                        </a:rPr>
                        <a:t>I can manage my account and customize my </a:t>
                      </a:r>
                    </a:p>
                  </a:txBody>
                  <a:tcPr marL="9525" marR="9525" marT="9525" anchor="b"/>
                </a:tc>
                <a:tc>
                  <a:txBody>
                    <a:bodyPr/>
                    <a:lstStyle/>
                    <a:p>
                      <a:pPr fontAlgn="b"/>
                      <a:r>
                        <a:rPr lang="en-US" sz="2000">
                          <a:effectLst/>
                        </a:rPr>
                        <a:t>Dropdown Menus for Profile and Settings</a:t>
                      </a:r>
                    </a:p>
                  </a:txBody>
                  <a:tcPr marL="9525" marR="9525" marT="9525" anchor="b"/>
                </a:tc>
                <a:extLst>
                  <a:ext uri="{0D108BD9-81ED-4DB2-BD59-A6C34878D82A}">
                    <a16:rowId xmlns:a16="http://schemas.microsoft.com/office/drawing/2014/main" val="1131770343"/>
                  </a:ext>
                </a:extLst>
              </a:tr>
            </a:tbl>
          </a:graphicData>
        </a:graphic>
      </p:graphicFrame>
      <p:sp>
        <p:nvSpPr>
          <p:cNvPr id="10" name="TextBox 9">
            <a:extLst>
              <a:ext uri="{FF2B5EF4-FFF2-40B4-BE49-F238E27FC236}">
                <a16:creationId xmlns:a16="http://schemas.microsoft.com/office/drawing/2014/main" id="{40D01773-9122-9B95-D6B3-03E92775756E}"/>
              </a:ext>
            </a:extLst>
          </p:cNvPr>
          <p:cNvSpPr txBox="1"/>
          <p:nvPr/>
        </p:nvSpPr>
        <p:spPr>
          <a:xfrm>
            <a:off x="12857521" y="9196848"/>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pic>
        <p:nvPicPr>
          <p:cNvPr id="3" name="Graphic 2" descr="Pin with solid fill">
            <a:extLst>
              <a:ext uri="{FF2B5EF4-FFF2-40B4-BE49-F238E27FC236}">
                <a16:creationId xmlns:a16="http://schemas.microsoft.com/office/drawing/2014/main" id="{2DF2B9E2-6ADF-C08F-F5D5-12135D8AF9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409017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128080"/>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6" name="Table 5">
            <a:extLst>
              <a:ext uri="{FF2B5EF4-FFF2-40B4-BE49-F238E27FC236}">
                <a16:creationId xmlns:a16="http://schemas.microsoft.com/office/drawing/2014/main" id="{90BEF11B-1018-EA4B-D32F-FBE0917524C9}"/>
              </a:ext>
            </a:extLst>
          </p:cNvPr>
          <p:cNvGraphicFramePr>
            <a:graphicFrameLocks noGrp="1"/>
          </p:cNvGraphicFramePr>
          <p:nvPr>
            <p:extLst>
              <p:ext uri="{D42A27DB-BD31-4B8C-83A1-F6EECF244321}">
                <p14:modId xmlns:p14="http://schemas.microsoft.com/office/powerpoint/2010/main" val="169874235"/>
              </p:ext>
            </p:extLst>
          </p:nvPr>
        </p:nvGraphicFramePr>
        <p:xfrm>
          <a:off x="2039579" y="2023418"/>
          <a:ext cx="14587781" cy="5477146"/>
        </p:xfrm>
        <a:graphic>
          <a:graphicData uri="http://schemas.openxmlformats.org/drawingml/2006/table">
            <a:tbl>
              <a:tblPr bandRow="1">
                <a:tableStyleId>{775DCB02-9BB8-47FD-8907-85C794F793BA}</a:tableStyleId>
              </a:tblPr>
              <a:tblGrid>
                <a:gridCol w="1530623">
                  <a:extLst>
                    <a:ext uri="{9D8B030D-6E8A-4147-A177-3AD203B41FA5}">
                      <a16:colId xmlns:a16="http://schemas.microsoft.com/office/drawing/2014/main" val="2849439345"/>
                    </a:ext>
                  </a:extLst>
                </a:gridCol>
                <a:gridCol w="1577480">
                  <a:extLst>
                    <a:ext uri="{9D8B030D-6E8A-4147-A177-3AD203B41FA5}">
                      <a16:colId xmlns:a16="http://schemas.microsoft.com/office/drawing/2014/main" val="733487256"/>
                    </a:ext>
                  </a:extLst>
                </a:gridCol>
                <a:gridCol w="1171395">
                  <a:extLst>
                    <a:ext uri="{9D8B030D-6E8A-4147-A177-3AD203B41FA5}">
                      <a16:colId xmlns:a16="http://schemas.microsoft.com/office/drawing/2014/main" val="1119893035"/>
                    </a:ext>
                  </a:extLst>
                </a:gridCol>
                <a:gridCol w="2186605">
                  <a:extLst>
                    <a:ext uri="{9D8B030D-6E8A-4147-A177-3AD203B41FA5}">
                      <a16:colId xmlns:a16="http://schemas.microsoft.com/office/drawing/2014/main" val="548817895"/>
                    </a:ext>
                  </a:extLst>
                </a:gridCol>
                <a:gridCol w="4904244">
                  <a:extLst>
                    <a:ext uri="{9D8B030D-6E8A-4147-A177-3AD203B41FA5}">
                      <a16:colId xmlns:a16="http://schemas.microsoft.com/office/drawing/2014/main" val="4222410930"/>
                    </a:ext>
                  </a:extLst>
                </a:gridCol>
                <a:gridCol w="3217434">
                  <a:extLst>
                    <a:ext uri="{9D8B030D-6E8A-4147-A177-3AD203B41FA5}">
                      <a16:colId xmlns:a16="http://schemas.microsoft.com/office/drawing/2014/main" val="702625707"/>
                    </a:ext>
                  </a:extLst>
                </a:gridCol>
              </a:tblGrid>
              <a:tr h="386436">
                <a:tc>
                  <a:txBody>
                    <a:bodyPr/>
                    <a:lstStyle/>
                    <a:p>
                      <a:pPr algn="ctr" fontAlgn="b"/>
                      <a:r>
                        <a:rPr lang="en-US" sz="2000">
                          <a:effectLst/>
                        </a:rPr>
                        <a:t>User Story ID</a:t>
                      </a:r>
                    </a:p>
                  </a:txBody>
                  <a:tcPr marL="9525" marR="9525" marT="9525" anchor="b"/>
                </a:tc>
                <a:tc>
                  <a:txBody>
                    <a:bodyPr/>
                    <a:lstStyle/>
                    <a:p>
                      <a:pPr algn="ctr" fontAlgn="b"/>
                      <a:r>
                        <a:rPr lang="en-US" sz="2000">
                          <a:effectLst/>
                        </a:rPr>
                        <a:t>Point estimated</a:t>
                      </a:r>
                    </a:p>
                  </a:txBody>
                  <a:tcPr marL="9525" marR="9525" marT="9525" anchor="b"/>
                </a:tc>
                <a:tc>
                  <a:txBody>
                    <a:bodyPr/>
                    <a:lstStyle/>
                    <a:p>
                      <a:pPr algn="ctr" fontAlgn="b"/>
                      <a:r>
                        <a:rPr lang="en-US" sz="2000">
                          <a:effectLst/>
                        </a:rPr>
                        <a:t>As a(n)</a:t>
                      </a:r>
                    </a:p>
                  </a:txBody>
                  <a:tcPr marL="9525" marR="9525" marT="9525" anchor="b"/>
                </a:tc>
                <a:tc>
                  <a:txBody>
                    <a:bodyPr/>
                    <a:lstStyle/>
                    <a:p>
                      <a:pPr algn="ctr" fontAlgn="b"/>
                      <a:r>
                        <a:rPr lang="en-US" sz="2000">
                          <a:effectLst/>
                        </a:rPr>
                        <a:t>I want </a:t>
                      </a:r>
                    </a:p>
                  </a:txBody>
                  <a:tcPr marL="9525" marR="9525" marT="9525" anchor="b"/>
                </a:tc>
                <a:tc>
                  <a:txBody>
                    <a:bodyPr/>
                    <a:lstStyle/>
                    <a:p>
                      <a:pPr algn="ctr" fontAlgn="b"/>
                      <a:r>
                        <a:rPr lang="en-US" sz="2000">
                          <a:effectLst/>
                        </a:rPr>
                        <a:t>So that</a:t>
                      </a:r>
                    </a:p>
                  </a:txBody>
                  <a:tcPr marL="9525" marR="9525" marT="9525" anchor="b"/>
                </a:tc>
                <a:tc>
                  <a:txBody>
                    <a:bodyPr/>
                    <a:lstStyle/>
                    <a:p>
                      <a:pPr algn="ctr" fontAlgn="b"/>
                      <a:r>
                        <a:rPr lang="en-US" sz="2000">
                          <a:effectLst/>
                        </a:rPr>
                        <a:t>Feature</a:t>
                      </a:r>
                    </a:p>
                  </a:txBody>
                  <a:tcPr marL="9525" marR="9525" marT="9525" anchor="b"/>
                </a:tc>
                <a:extLst>
                  <a:ext uri="{0D108BD9-81ED-4DB2-BD59-A6C34878D82A}">
                    <a16:rowId xmlns:a16="http://schemas.microsoft.com/office/drawing/2014/main" val="1437929691"/>
                  </a:ext>
                </a:extLst>
              </a:tr>
              <a:tr h="1159308">
                <a:tc>
                  <a:txBody>
                    <a:bodyPr/>
                    <a:lstStyle/>
                    <a:p>
                      <a:pPr algn="ctr" fontAlgn="b"/>
                      <a:r>
                        <a:rPr lang="en-US" sz="2000">
                          <a:effectLst/>
                        </a:rPr>
                        <a:t>LTA-132</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Student</a:t>
                      </a:r>
                    </a:p>
                  </a:txBody>
                  <a:tcPr marL="9525" marR="9525" marT="9525" anchor="b"/>
                </a:tc>
                <a:tc>
                  <a:txBody>
                    <a:bodyPr/>
                    <a:lstStyle/>
                    <a:p>
                      <a:pPr algn="ctr" fontAlgn="b"/>
                      <a:r>
                        <a:rPr lang="en-US" sz="2000">
                          <a:solidFill>
                            <a:srgbClr val="172B4D"/>
                          </a:solidFill>
                          <a:effectLst/>
                        </a:rPr>
                        <a:t>a toggle button to switch between light and dark modes</a:t>
                      </a:r>
                    </a:p>
                  </a:txBody>
                  <a:tcPr marL="9525" marR="9525" marT="9525" anchor="b"/>
                </a:tc>
                <a:tc>
                  <a:txBody>
                    <a:bodyPr/>
                    <a:lstStyle/>
                    <a:p>
                      <a:pPr algn="ctr" fontAlgn="b"/>
                      <a:r>
                        <a:rPr lang="en-US" sz="2000">
                          <a:solidFill>
                            <a:srgbClr val="172B4D"/>
                          </a:solidFill>
                          <a:effectLst/>
                        </a:rPr>
                        <a:t>I can change the interface based on my preference.</a:t>
                      </a:r>
                    </a:p>
                  </a:txBody>
                  <a:tcPr marL="9525" marR="9525" marT="9525" anchor="b"/>
                </a:tc>
                <a:tc>
                  <a:txBody>
                    <a:bodyPr/>
                    <a:lstStyle/>
                    <a:p>
                      <a:pPr algn="ctr" fontAlgn="b"/>
                      <a:r>
                        <a:rPr lang="en-US" sz="2000">
                          <a:effectLst/>
                        </a:rPr>
                        <a:t>Toggle Button for Light/Dark Mode</a:t>
                      </a:r>
                    </a:p>
                  </a:txBody>
                  <a:tcPr marL="9525" marR="9525" marT="9525" anchor="b"/>
                </a:tc>
                <a:extLst>
                  <a:ext uri="{0D108BD9-81ED-4DB2-BD59-A6C34878D82A}">
                    <a16:rowId xmlns:a16="http://schemas.microsoft.com/office/drawing/2014/main" val="4081018038"/>
                  </a:ext>
                </a:extLst>
              </a:tr>
              <a:tr h="910883">
                <a:tc>
                  <a:txBody>
                    <a:bodyPr/>
                    <a:lstStyle/>
                    <a:p>
                      <a:pPr algn="ctr" fontAlgn="b"/>
                      <a:r>
                        <a:rPr lang="en-US" sz="2000">
                          <a:effectLst/>
                        </a:rPr>
                        <a:t>LTA-133</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Elder person</a:t>
                      </a:r>
                    </a:p>
                  </a:txBody>
                  <a:tcPr marL="9525" marR="9525" marT="9525" anchor="b"/>
                </a:tc>
                <a:tc>
                  <a:txBody>
                    <a:bodyPr/>
                    <a:lstStyle/>
                    <a:p>
                      <a:pPr algn="ctr" fontAlgn="b"/>
                      <a:r>
                        <a:rPr lang="en-US" sz="2000">
                          <a:solidFill>
                            <a:srgbClr val="172B4D"/>
                          </a:solidFill>
                          <a:effectLst/>
                        </a:rPr>
                        <a:t>my theme preference (light or dark mode) to be saved</a:t>
                      </a:r>
                    </a:p>
                  </a:txBody>
                  <a:tcPr marL="9525" marR="9525" marT="9525" anchor="b"/>
                </a:tc>
                <a:tc>
                  <a:txBody>
                    <a:bodyPr/>
                    <a:lstStyle/>
                    <a:p>
                      <a:pPr algn="ctr" fontAlgn="b"/>
                      <a:r>
                        <a:rPr lang="en-US" sz="2000">
                          <a:solidFill>
                            <a:srgbClr val="172B4D"/>
                          </a:solidFill>
                          <a:effectLst/>
                        </a:rPr>
                        <a:t>I can continue using my preferred mode across different sessions without resetting it.</a:t>
                      </a:r>
                    </a:p>
                  </a:txBody>
                  <a:tcPr marL="9525" marR="9525" marT="9525" anchor="b"/>
                </a:tc>
                <a:tc>
                  <a:txBody>
                    <a:bodyPr/>
                    <a:lstStyle/>
                    <a:p>
                      <a:pPr algn="ctr" fontAlgn="b"/>
                      <a:r>
                        <a:rPr lang="en-US" sz="2000">
                          <a:effectLst/>
                        </a:rPr>
                        <a:t>Persisting Theme Preference Across Sessions</a:t>
                      </a:r>
                    </a:p>
                  </a:txBody>
                  <a:tcPr marL="9525" marR="9525" marT="9525" anchor="b"/>
                </a:tc>
                <a:extLst>
                  <a:ext uri="{0D108BD9-81ED-4DB2-BD59-A6C34878D82A}">
                    <a16:rowId xmlns:a16="http://schemas.microsoft.com/office/drawing/2014/main" val="1602258190"/>
                  </a:ext>
                </a:extLst>
              </a:tr>
              <a:tr h="1104103">
                <a:tc>
                  <a:txBody>
                    <a:bodyPr/>
                    <a:lstStyle/>
                    <a:p>
                      <a:pPr algn="ctr" fontAlgn="b"/>
                      <a:r>
                        <a:rPr lang="en-US" sz="2000">
                          <a:effectLst/>
                        </a:rPr>
                        <a:t>LTA-134</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Editor</a:t>
                      </a:r>
                    </a:p>
                  </a:txBody>
                  <a:tcPr marL="9525" marR="9525" marT="9525" anchor="b"/>
                </a:tc>
                <a:tc>
                  <a:txBody>
                    <a:bodyPr/>
                    <a:lstStyle/>
                    <a:p>
                      <a:pPr algn="ctr" fontAlgn="b"/>
                      <a:r>
                        <a:rPr lang="en-US" sz="2000">
                          <a:solidFill>
                            <a:srgbClr val="172B4D"/>
                          </a:solidFill>
                          <a:effectLst/>
                        </a:rPr>
                        <a:t>to mark a translation as a favorite by clicking a star icon</a:t>
                      </a:r>
                    </a:p>
                  </a:txBody>
                  <a:tcPr marL="9525" marR="9525" marT="9525" anchor="b"/>
                </a:tc>
                <a:tc>
                  <a:txBody>
                    <a:bodyPr/>
                    <a:lstStyle/>
                    <a:p>
                      <a:pPr algn="ctr" fontAlgn="b"/>
                      <a:r>
                        <a:rPr lang="en-US" sz="2000">
                          <a:solidFill>
                            <a:srgbClr val="172B4D"/>
                          </a:solidFill>
                          <a:effectLst/>
                        </a:rPr>
                        <a:t>I can easily identify and access important translations later.</a:t>
                      </a:r>
                    </a:p>
                  </a:txBody>
                  <a:tcPr marL="9525" marR="9525" marT="9525" anchor="b"/>
                </a:tc>
                <a:tc>
                  <a:txBody>
                    <a:bodyPr/>
                    <a:lstStyle/>
                    <a:p>
                      <a:pPr algn="ctr" fontAlgn="b"/>
                      <a:r>
                        <a:rPr lang="en-US" sz="2000">
                          <a:effectLst/>
                        </a:rPr>
                        <a:t>Marking and Unmarking a Translation as a Favorite</a:t>
                      </a:r>
                      <a:endParaRPr lang="en-US" sz="2000" err="1">
                        <a:effectLst/>
                      </a:endParaRPr>
                    </a:p>
                  </a:txBody>
                  <a:tcPr marL="9525" marR="9525" marT="9525" anchor="b"/>
                </a:tc>
                <a:extLst>
                  <a:ext uri="{0D108BD9-81ED-4DB2-BD59-A6C34878D82A}">
                    <a16:rowId xmlns:a16="http://schemas.microsoft.com/office/drawing/2014/main" val="2449907177"/>
                  </a:ext>
                </a:extLst>
              </a:tr>
              <a:tr h="1214513">
                <a:tc>
                  <a:txBody>
                    <a:bodyPr/>
                    <a:lstStyle/>
                    <a:p>
                      <a:pPr algn="ctr" fontAlgn="b"/>
                      <a:r>
                        <a:rPr lang="en-US" sz="2000">
                          <a:effectLst/>
                        </a:rPr>
                        <a:t>LTA-135</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Artist</a:t>
                      </a:r>
                    </a:p>
                  </a:txBody>
                  <a:tcPr marL="9525" marR="9525" marT="9525" anchor="b"/>
                </a:tc>
                <a:tc>
                  <a:txBody>
                    <a:bodyPr/>
                    <a:lstStyle/>
                    <a:p>
                      <a:pPr algn="ctr" fontAlgn="b"/>
                      <a:r>
                        <a:rPr lang="en-US" sz="2000">
                          <a:solidFill>
                            <a:srgbClr val="172B4D"/>
                          </a:solidFill>
                          <a:effectLst/>
                        </a:rPr>
                        <a:t>to access my saved favorite translations in a dedicated "Favorites" section</a:t>
                      </a:r>
                    </a:p>
                  </a:txBody>
                  <a:tcPr marL="9525" marR="9525" marT="9525" anchor="b"/>
                </a:tc>
                <a:tc>
                  <a:txBody>
                    <a:bodyPr/>
                    <a:lstStyle/>
                    <a:p>
                      <a:pPr algn="ctr" fontAlgn="b"/>
                      <a:r>
                        <a:rPr lang="en-US" sz="2000">
                          <a:solidFill>
                            <a:srgbClr val="172B4D"/>
                          </a:solidFill>
                          <a:effectLst/>
                        </a:rPr>
                        <a:t>I can easily find and reuse my important translations.</a:t>
                      </a:r>
                    </a:p>
                  </a:txBody>
                  <a:tcPr marL="9525" marR="9525" marT="9525" anchor="b"/>
                </a:tc>
                <a:tc>
                  <a:txBody>
                    <a:bodyPr/>
                    <a:lstStyle/>
                    <a:p>
                      <a:pPr algn="ctr" fontAlgn="b"/>
                      <a:r>
                        <a:rPr lang="en-US" sz="2000">
                          <a:effectLst/>
                        </a:rPr>
                        <a:t>Accessing Favorite Translations</a:t>
                      </a:r>
                    </a:p>
                  </a:txBody>
                  <a:tcPr marL="9525" marR="9525" marT="9525" anchor="b"/>
                </a:tc>
                <a:extLst>
                  <a:ext uri="{0D108BD9-81ED-4DB2-BD59-A6C34878D82A}">
                    <a16:rowId xmlns:a16="http://schemas.microsoft.com/office/drawing/2014/main" val="2312662451"/>
                  </a:ext>
                </a:extLst>
              </a:tr>
            </a:tbl>
          </a:graphicData>
        </a:graphic>
      </p:graphicFrame>
      <p:sp>
        <p:nvSpPr>
          <p:cNvPr id="11" name="TextBox 10">
            <a:extLst>
              <a:ext uri="{FF2B5EF4-FFF2-40B4-BE49-F238E27FC236}">
                <a16:creationId xmlns:a16="http://schemas.microsoft.com/office/drawing/2014/main" id="{29ABA5F7-7B2D-93E1-7BF1-6A6F5FE251E3}"/>
              </a:ext>
            </a:extLst>
          </p:cNvPr>
          <p:cNvSpPr txBox="1"/>
          <p:nvPr/>
        </p:nvSpPr>
        <p:spPr>
          <a:xfrm>
            <a:off x="12343674" y="7880890"/>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pic>
        <p:nvPicPr>
          <p:cNvPr id="3" name="Graphic 2" descr="Pin with solid fill">
            <a:extLst>
              <a:ext uri="{FF2B5EF4-FFF2-40B4-BE49-F238E27FC236}">
                <a16:creationId xmlns:a16="http://schemas.microsoft.com/office/drawing/2014/main" id="{D1A05198-0F3E-A303-D448-2A0BAE7D36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1135507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795128" y="-4469"/>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7" name="TextBox 6">
            <a:extLst>
              <a:ext uri="{FF2B5EF4-FFF2-40B4-BE49-F238E27FC236}">
                <a16:creationId xmlns:a16="http://schemas.microsoft.com/office/drawing/2014/main" id="{7A431DA7-2262-6C92-E2EC-682701843CCB}"/>
              </a:ext>
            </a:extLst>
          </p:cNvPr>
          <p:cNvSpPr txBox="1"/>
          <p:nvPr/>
        </p:nvSpPr>
        <p:spPr>
          <a:xfrm>
            <a:off x="12027924" y="9620864"/>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graphicFrame>
        <p:nvGraphicFramePr>
          <p:cNvPr id="3" name="Table 2">
            <a:extLst>
              <a:ext uri="{FF2B5EF4-FFF2-40B4-BE49-F238E27FC236}">
                <a16:creationId xmlns:a16="http://schemas.microsoft.com/office/drawing/2014/main" id="{CEE09B26-F6E9-F3F4-30E6-510E6F42C052}"/>
              </a:ext>
            </a:extLst>
          </p:cNvPr>
          <p:cNvGraphicFramePr>
            <a:graphicFrameLocks noGrp="1"/>
          </p:cNvGraphicFramePr>
          <p:nvPr>
            <p:extLst>
              <p:ext uri="{D42A27DB-BD31-4B8C-83A1-F6EECF244321}">
                <p14:modId xmlns:p14="http://schemas.microsoft.com/office/powerpoint/2010/main" val="1913654518"/>
              </p:ext>
            </p:extLst>
          </p:nvPr>
        </p:nvGraphicFramePr>
        <p:xfrm>
          <a:off x="905773" y="1401792"/>
          <a:ext cx="16421445" cy="8252807"/>
        </p:xfrm>
        <a:graphic>
          <a:graphicData uri="http://schemas.openxmlformats.org/drawingml/2006/table">
            <a:tbl>
              <a:tblPr bandRow="1">
                <a:tableStyleId>{775DCB02-9BB8-47FD-8907-85C794F793BA}</a:tableStyleId>
              </a:tblPr>
              <a:tblGrid>
                <a:gridCol w="1723020">
                  <a:extLst>
                    <a:ext uri="{9D8B030D-6E8A-4147-A177-3AD203B41FA5}">
                      <a16:colId xmlns:a16="http://schemas.microsoft.com/office/drawing/2014/main" val="1334462327"/>
                    </a:ext>
                  </a:extLst>
                </a:gridCol>
                <a:gridCol w="1775767">
                  <a:extLst>
                    <a:ext uri="{9D8B030D-6E8A-4147-A177-3AD203B41FA5}">
                      <a16:colId xmlns:a16="http://schemas.microsoft.com/office/drawing/2014/main" val="3022306197"/>
                    </a:ext>
                  </a:extLst>
                </a:gridCol>
                <a:gridCol w="1318638">
                  <a:extLst>
                    <a:ext uri="{9D8B030D-6E8A-4147-A177-3AD203B41FA5}">
                      <a16:colId xmlns:a16="http://schemas.microsoft.com/office/drawing/2014/main" val="2749796849"/>
                    </a:ext>
                  </a:extLst>
                </a:gridCol>
                <a:gridCol w="2461458">
                  <a:extLst>
                    <a:ext uri="{9D8B030D-6E8A-4147-A177-3AD203B41FA5}">
                      <a16:colId xmlns:a16="http://schemas.microsoft.com/office/drawing/2014/main" val="4262159116"/>
                    </a:ext>
                  </a:extLst>
                </a:gridCol>
                <a:gridCol w="5520701">
                  <a:extLst>
                    <a:ext uri="{9D8B030D-6E8A-4147-A177-3AD203B41FA5}">
                      <a16:colId xmlns:a16="http://schemas.microsoft.com/office/drawing/2014/main" val="2122616793"/>
                    </a:ext>
                  </a:extLst>
                </a:gridCol>
                <a:gridCol w="3621861">
                  <a:extLst>
                    <a:ext uri="{9D8B030D-6E8A-4147-A177-3AD203B41FA5}">
                      <a16:colId xmlns:a16="http://schemas.microsoft.com/office/drawing/2014/main" val="2130953387"/>
                    </a:ext>
                  </a:extLst>
                </a:gridCol>
              </a:tblGrid>
              <a:tr h="328209">
                <a:tc>
                  <a:txBody>
                    <a:bodyPr/>
                    <a:lstStyle/>
                    <a:p>
                      <a:pPr algn="ctr" fontAlgn="b"/>
                      <a:r>
                        <a:rPr lang="en-US" sz="1800" u="none" strike="noStrike">
                          <a:solidFill>
                            <a:srgbClr val="000000"/>
                          </a:solidFill>
                          <a:effectLst/>
                        </a:rPr>
                        <a:t>User Story ID</a:t>
                      </a:r>
                    </a:p>
                  </a:txBody>
                  <a:tcPr marL="9525" marR="9525" marT="9525" anchor="b"/>
                </a:tc>
                <a:tc>
                  <a:txBody>
                    <a:bodyPr/>
                    <a:lstStyle/>
                    <a:p>
                      <a:pPr algn="ctr" fontAlgn="b"/>
                      <a:r>
                        <a:rPr lang="en-US" sz="1800" u="none" strike="noStrike">
                          <a:solidFill>
                            <a:srgbClr val="000000"/>
                          </a:solidFill>
                          <a:effectLst/>
                        </a:rPr>
                        <a:t>Point estimated</a:t>
                      </a:r>
                    </a:p>
                  </a:txBody>
                  <a:tcPr marL="9525" marR="9525" marT="9525" anchor="b"/>
                </a:tc>
                <a:tc>
                  <a:txBody>
                    <a:bodyPr/>
                    <a:lstStyle/>
                    <a:p>
                      <a:pPr algn="ctr" fontAlgn="b"/>
                      <a:r>
                        <a:rPr lang="en-US" sz="1800" u="none" strike="noStrike">
                          <a:solidFill>
                            <a:srgbClr val="000000"/>
                          </a:solidFill>
                          <a:effectLst/>
                        </a:rPr>
                        <a:t>As a(n)</a:t>
                      </a:r>
                    </a:p>
                  </a:txBody>
                  <a:tcPr marL="9525" marR="9525" marT="9525" anchor="b"/>
                </a:tc>
                <a:tc>
                  <a:txBody>
                    <a:bodyPr/>
                    <a:lstStyle/>
                    <a:p>
                      <a:pPr algn="ctr" fontAlgn="b"/>
                      <a:r>
                        <a:rPr lang="en-US" sz="1800" u="none" strike="noStrike">
                          <a:solidFill>
                            <a:srgbClr val="000000"/>
                          </a:solidFill>
                          <a:effectLst/>
                        </a:rPr>
                        <a:t>I want </a:t>
                      </a:r>
                    </a:p>
                  </a:txBody>
                  <a:tcPr marL="9525" marR="9525" marT="9525" anchor="b"/>
                </a:tc>
                <a:tc>
                  <a:txBody>
                    <a:bodyPr/>
                    <a:lstStyle/>
                    <a:p>
                      <a:pPr algn="ctr" fontAlgn="b"/>
                      <a:r>
                        <a:rPr lang="en-US" sz="1800" u="none" strike="noStrike">
                          <a:solidFill>
                            <a:srgbClr val="000000"/>
                          </a:solidFill>
                          <a:effectLst/>
                        </a:rPr>
                        <a:t>So that</a:t>
                      </a:r>
                    </a:p>
                  </a:txBody>
                  <a:tcPr marL="9525" marR="9525" marT="9525" anchor="b"/>
                </a:tc>
                <a:tc>
                  <a:txBody>
                    <a:bodyPr/>
                    <a:lstStyle/>
                    <a:p>
                      <a:pPr algn="ctr" fontAlgn="b"/>
                      <a:r>
                        <a:rPr lang="en-US" sz="1800" u="none" strike="noStrike">
                          <a:solidFill>
                            <a:srgbClr val="000000"/>
                          </a:solidFill>
                          <a:effectLst/>
                        </a:rPr>
                        <a:t>Feature</a:t>
                      </a:r>
                    </a:p>
                  </a:txBody>
                  <a:tcPr marL="9525" marR="9525" marT="9525" anchor="b"/>
                </a:tc>
                <a:extLst>
                  <a:ext uri="{0D108BD9-81ED-4DB2-BD59-A6C34878D82A}">
                    <a16:rowId xmlns:a16="http://schemas.microsoft.com/office/drawing/2014/main" val="1068867456"/>
                  </a:ext>
                </a:extLst>
              </a:tr>
              <a:tr h="1021096">
                <a:tc>
                  <a:txBody>
                    <a:bodyPr/>
                    <a:lstStyle/>
                    <a:p>
                      <a:pPr algn="ctr" fontAlgn="b"/>
                      <a:r>
                        <a:rPr lang="en-US" sz="1800" u="none" strike="noStrike">
                          <a:solidFill>
                            <a:srgbClr val="000000"/>
                          </a:solidFill>
                          <a:effectLst/>
                        </a:rPr>
                        <a:t>LTA-132</a:t>
                      </a:r>
                    </a:p>
                  </a:txBody>
                  <a:tcPr marL="9525" marR="9525" marT="9525" anchor="b"/>
                </a:tc>
                <a:tc>
                  <a:txBody>
                    <a:bodyPr/>
                    <a:lstStyle/>
                    <a:p>
                      <a:pPr algn="ctr" fontAlgn="b"/>
                      <a:r>
                        <a:rPr lang="en-US" sz="1800" u="none" strike="noStrike">
                          <a:solidFill>
                            <a:srgbClr val="000000"/>
                          </a:solidFill>
                          <a:effectLst/>
                        </a:rPr>
                        <a:t>5</a:t>
                      </a:r>
                    </a:p>
                  </a:txBody>
                  <a:tcPr marL="9525" marR="9525" marT="9525" anchor="b"/>
                </a:tc>
                <a:tc>
                  <a:txBody>
                    <a:bodyPr/>
                    <a:lstStyle/>
                    <a:p>
                      <a:pPr algn="ctr" fontAlgn="b"/>
                      <a:r>
                        <a:rPr lang="en-US" sz="1800" u="none" strike="noStrike">
                          <a:solidFill>
                            <a:srgbClr val="000000"/>
                          </a:solidFill>
                          <a:effectLst/>
                        </a:rPr>
                        <a:t>Admin</a:t>
                      </a:r>
                    </a:p>
                  </a:txBody>
                  <a:tcPr marL="9525" marR="9525" marT="9525" anchor="b"/>
                </a:tc>
                <a:tc>
                  <a:txBody>
                    <a:bodyPr/>
                    <a:lstStyle/>
                    <a:p>
                      <a:pPr algn="ctr" fontAlgn="b"/>
                      <a:r>
                        <a:rPr lang="en-US" sz="1800" u="none" strike="noStrike">
                          <a:solidFill>
                            <a:srgbClr val="172B4D"/>
                          </a:solidFill>
                          <a:effectLst/>
                        </a:rPr>
                        <a:t>a toggle button to switch between light and dark modes</a:t>
                      </a:r>
                    </a:p>
                  </a:txBody>
                  <a:tcPr marL="9525" marR="9525" marT="9525" anchor="b"/>
                </a:tc>
                <a:tc>
                  <a:txBody>
                    <a:bodyPr/>
                    <a:lstStyle/>
                    <a:p>
                      <a:pPr algn="ctr" fontAlgn="b"/>
                      <a:r>
                        <a:rPr lang="en-US" sz="1800" u="none" strike="noStrike">
                          <a:solidFill>
                            <a:srgbClr val="172B4D"/>
                          </a:solidFill>
                          <a:effectLst/>
                        </a:rPr>
                        <a:t>I can change the interface based on my preference.</a:t>
                      </a:r>
                    </a:p>
                  </a:txBody>
                  <a:tcPr marL="9525" marR="9525" marT="9525" anchor="b"/>
                </a:tc>
                <a:tc>
                  <a:txBody>
                    <a:bodyPr/>
                    <a:lstStyle/>
                    <a:p>
                      <a:pPr algn="ctr" fontAlgn="b"/>
                      <a:r>
                        <a:rPr lang="en-US" sz="1800" u="none" strike="noStrike">
                          <a:solidFill>
                            <a:srgbClr val="000000"/>
                          </a:solidFill>
                          <a:effectLst/>
                        </a:rPr>
                        <a:t>Toggle Button for Light/Dark Mode</a:t>
                      </a:r>
                    </a:p>
                  </a:txBody>
                  <a:tcPr marL="9525" marR="9525" marT="9525" anchor="b"/>
                </a:tc>
                <a:extLst>
                  <a:ext uri="{0D108BD9-81ED-4DB2-BD59-A6C34878D82A}">
                    <a16:rowId xmlns:a16="http://schemas.microsoft.com/office/drawing/2014/main" val="2576911569"/>
                  </a:ext>
                </a:extLst>
              </a:tr>
              <a:tr h="820523">
                <a:tc>
                  <a:txBody>
                    <a:bodyPr/>
                    <a:lstStyle/>
                    <a:p>
                      <a:pPr algn="ctr" fontAlgn="b"/>
                      <a:r>
                        <a:rPr lang="en-US" sz="1800" u="none" strike="noStrike">
                          <a:solidFill>
                            <a:srgbClr val="000000"/>
                          </a:solidFill>
                          <a:effectLst/>
                        </a:rPr>
                        <a:t>LTA-133</a:t>
                      </a:r>
                    </a:p>
                  </a:txBody>
                  <a:tcPr marL="9525" marR="9525" marT="9525" anchor="b"/>
                </a:tc>
                <a:tc>
                  <a:txBody>
                    <a:bodyPr/>
                    <a:lstStyle/>
                    <a:p>
                      <a:pPr algn="ctr" fontAlgn="b"/>
                      <a:r>
                        <a:rPr lang="en-US" sz="1800" u="none" strike="noStrike">
                          <a:solidFill>
                            <a:srgbClr val="000000"/>
                          </a:solidFill>
                          <a:effectLst/>
                        </a:rPr>
                        <a:t>3</a:t>
                      </a:r>
                    </a:p>
                  </a:txBody>
                  <a:tcPr marL="9525" marR="9525" marT="9525" anchor="b"/>
                </a:tc>
                <a:tc>
                  <a:txBody>
                    <a:bodyPr/>
                    <a:lstStyle/>
                    <a:p>
                      <a:pPr algn="ctr" fontAlgn="b"/>
                      <a:r>
                        <a:rPr lang="en-US" sz="1800" u="none" strike="noStrike">
                          <a:solidFill>
                            <a:srgbClr val="000000"/>
                          </a:solidFill>
                          <a:effectLst/>
                        </a:rPr>
                        <a:t>Admin</a:t>
                      </a:r>
                    </a:p>
                  </a:txBody>
                  <a:tcPr marL="9525" marR="9525" marT="9525" anchor="b"/>
                </a:tc>
                <a:tc>
                  <a:txBody>
                    <a:bodyPr/>
                    <a:lstStyle/>
                    <a:p>
                      <a:pPr algn="ctr" fontAlgn="b"/>
                      <a:r>
                        <a:rPr lang="en-US" sz="1800" u="none" strike="noStrike">
                          <a:solidFill>
                            <a:srgbClr val="172B4D"/>
                          </a:solidFill>
                          <a:effectLst/>
                        </a:rPr>
                        <a:t>my theme preference (light or dark mode) to be saved</a:t>
                      </a:r>
                    </a:p>
                  </a:txBody>
                  <a:tcPr marL="9525" marR="9525" marT="9525" anchor="b"/>
                </a:tc>
                <a:tc>
                  <a:txBody>
                    <a:bodyPr/>
                    <a:lstStyle/>
                    <a:p>
                      <a:pPr algn="ctr" fontAlgn="b"/>
                      <a:r>
                        <a:rPr lang="en-US" sz="1800" u="none" strike="noStrike">
                          <a:solidFill>
                            <a:srgbClr val="172B4D"/>
                          </a:solidFill>
                          <a:effectLst/>
                        </a:rPr>
                        <a:t>I can continue using my preferred mode across different sessions without resetting it.</a:t>
                      </a:r>
                    </a:p>
                  </a:txBody>
                  <a:tcPr marL="9525" marR="9525" marT="9525" anchor="b"/>
                </a:tc>
                <a:tc>
                  <a:txBody>
                    <a:bodyPr/>
                    <a:lstStyle/>
                    <a:p>
                      <a:pPr algn="ctr" fontAlgn="b"/>
                      <a:r>
                        <a:rPr lang="en-US" sz="1800" u="none" strike="noStrike">
                          <a:solidFill>
                            <a:srgbClr val="000000"/>
                          </a:solidFill>
                          <a:effectLst/>
                        </a:rPr>
                        <a:t>Persisting Theme Preference Across Sessions</a:t>
                      </a:r>
                    </a:p>
                  </a:txBody>
                  <a:tcPr marL="9525" marR="9525" marT="9525" anchor="b"/>
                </a:tc>
                <a:extLst>
                  <a:ext uri="{0D108BD9-81ED-4DB2-BD59-A6C34878D82A}">
                    <a16:rowId xmlns:a16="http://schemas.microsoft.com/office/drawing/2014/main" val="4177194804"/>
                  </a:ext>
                </a:extLst>
              </a:tr>
              <a:tr h="984628">
                <a:tc>
                  <a:txBody>
                    <a:bodyPr/>
                    <a:lstStyle/>
                    <a:p>
                      <a:pPr algn="ctr" fontAlgn="b"/>
                      <a:r>
                        <a:rPr lang="en-US" sz="1800" u="none" strike="noStrike">
                          <a:solidFill>
                            <a:srgbClr val="000000"/>
                          </a:solidFill>
                          <a:effectLst/>
                        </a:rPr>
                        <a:t>LTA-134</a:t>
                      </a:r>
                    </a:p>
                  </a:txBody>
                  <a:tcPr marL="9525" marR="9525" marT="9525" anchor="b"/>
                </a:tc>
                <a:tc>
                  <a:txBody>
                    <a:bodyPr/>
                    <a:lstStyle/>
                    <a:p>
                      <a:pPr algn="ctr" fontAlgn="b"/>
                      <a:r>
                        <a:rPr lang="en-US" sz="1800" u="none" strike="noStrike">
                          <a:solidFill>
                            <a:srgbClr val="000000"/>
                          </a:solidFill>
                          <a:effectLst/>
                        </a:rPr>
                        <a:t>3</a:t>
                      </a:r>
                    </a:p>
                  </a:txBody>
                  <a:tcPr marL="9525" marR="9525" marT="9525" anchor="b"/>
                </a:tc>
                <a:tc>
                  <a:txBody>
                    <a:bodyPr/>
                    <a:lstStyle/>
                    <a:p>
                      <a:pPr algn="ctr" fontAlgn="b"/>
                      <a:r>
                        <a:rPr lang="en-US" sz="1800" u="none" strike="noStrike">
                          <a:solidFill>
                            <a:srgbClr val="000000"/>
                          </a:solidFill>
                          <a:effectLst/>
                        </a:rPr>
                        <a:t>Admin</a:t>
                      </a:r>
                    </a:p>
                  </a:txBody>
                  <a:tcPr marL="9525" marR="9525" marT="9525" anchor="b"/>
                </a:tc>
                <a:tc>
                  <a:txBody>
                    <a:bodyPr/>
                    <a:lstStyle/>
                    <a:p>
                      <a:pPr algn="ctr" fontAlgn="b"/>
                      <a:r>
                        <a:rPr lang="en-US" sz="1800" u="none" strike="noStrike">
                          <a:solidFill>
                            <a:srgbClr val="172B4D"/>
                          </a:solidFill>
                          <a:effectLst/>
                        </a:rPr>
                        <a:t>to mark a translation as a favorite by clicking a star icon</a:t>
                      </a:r>
                    </a:p>
                  </a:txBody>
                  <a:tcPr marL="9525" marR="9525" marT="9525" anchor="b"/>
                </a:tc>
                <a:tc>
                  <a:txBody>
                    <a:bodyPr/>
                    <a:lstStyle/>
                    <a:p>
                      <a:pPr algn="ctr" fontAlgn="b"/>
                      <a:r>
                        <a:rPr lang="en-US" sz="1800" u="none" strike="noStrike">
                          <a:solidFill>
                            <a:srgbClr val="172B4D"/>
                          </a:solidFill>
                          <a:effectLst/>
                        </a:rPr>
                        <a:t>I can easily identify and access important translations later.</a:t>
                      </a:r>
                    </a:p>
                  </a:txBody>
                  <a:tcPr marL="9525" marR="9525" marT="9525" anchor="b"/>
                </a:tc>
                <a:tc>
                  <a:txBody>
                    <a:bodyPr/>
                    <a:lstStyle/>
                    <a:p>
                      <a:pPr algn="ctr" fontAlgn="b"/>
                      <a:r>
                        <a:rPr lang="en-US" sz="1800" u="none" strike="noStrike">
                          <a:solidFill>
                            <a:srgbClr val="000000"/>
                          </a:solidFill>
                          <a:effectLst/>
                        </a:rPr>
                        <a:t>Marking and Unmarking a Translation as a Favorite</a:t>
                      </a:r>
                    </a:p>
                  </a:txBody>
                  <a:tcPr marL="9525" marR="9525" marT="9525" anchor="b"/>
                </a:tc>
                <a:extLst>
                  <a:ext uri="{0D108BD9-81ED-4DB2-BD59-A6C34878D82A}">
                    <a16:rowId xmlns:a16="http://schemas.microsoft.com/office/drawing/2014/main" val="4051565404"/>
                  </a:ext>
                </a:extLst>
              </a:tr>
              <a:tr h="1075798">
                <a:tc>
                  <a:txBody>
                    <a:bodyPr/>
                    <a:lstStyle/>
                    <a:p>
                      <a:pPr algn="ctr" fontAlgn="b"/>
                      <a:r>
                        <a:rPr lang="en-US" sz="1800" u="none" strike="noStrike">
                          <a:solidFill>
                            <a:srgbClr val="000000"/>
                          </a:solidFill>
                          <a:effectLst/>
                        </a:rPr>
                        <a:t>LTA-135</a:t>
                      </a:r>
                    </a:p>
                  </a:txBody>
                  <a:tcPr marL="9525" marR="9525" marT="9525" anchor="b"/>
                </a:tc>
                <a:tc>
                  <a:txBody>
                    <a:bodyPr/>
                    <a:lstStyle/>
                    <a:p>
                      <a:pPr algn="ctr" fontAlgn="b"/>
                      <a:r>
                        <a:rPr lang="en-US" sz="1800" u="none" strike="noStrike">
                          <a:solidFill>
                            <a:srgbClr val="000000"/>
                          </a:solidFill>
                          <a:effectLst/>
                        </a:rPr>
                        <a:t>5</a:t>
                      </a:r>
                    </a:p>
                  </a:txBody>
                  <a:tcPr marL="9525" marR="9525" marT="9525" anchor="b"/>
                </a:tc>
                <a:tc>
                  <a:txBody>
                    <a:bodyPr/>
                    <a:lstStyle/>
                    <a:p>
                      <a:pPr algn="ctr" fontAlgn="b"/>
                      <a:r>
                        <a:rPr lang="en-US" sz="1800" u="none" strike="noStrike">
                          <a:solidFill>
                            <a:srgbClr val="000000"/>
                          </a:solidFill>
                          <a:effectLst/>
                        </a:rPr>
                        <a:t>Admin</a:t>
                      </a:r>
                    </a:p>
                  </a:txBody>
                  <a:tcPr marL="9525" marR="9525" marT="9525" anchor="b"/>
                </a:tc>
                <a:tc>
                  <a:txBody>
                    <a:bodyPr/>
                    <a:lstStyle/>
                    <a:p>
                      <a:pPr algn="ctr" fontAlgn="b"/>
                      <a:r>
                        <a:rPr lang="en-US" sz="1800" u="none" strike="noStrike">
                          <a:solidFill>
                            <a:srgbClr val="172B4D"/>
                          </a:solidFill>
                          <a:effectLst/>
                        </a:rPr>
                        <a:t>to access my saved favorite translations in a dedicated "Favorites" section</a:t>
                      </a:r>
                    </a:p>
                  </a:txBody>
                  <a:tcPr marL="9525" marR="9525" marT="9525" anchor="b"/>
                </a:tc>
                <a:tc>
                  <a:txBody>
                    <a:bodyPr/>
                    <a:lstStyle/>
                    <a:p>
                      <a:pPr algn="ctr" fontAlgn="b"/>
                      <a:r>
                        <a:rPr lang="en-US" sz="1800" u="none" strike="noStrike">
                          <a:solidFill>
                            <a:srgbClr val="172B4D"/>
                          </a:solidFill>
                          <a:effectLst/>
                        </a:rPr>
                        <a:t>I can easily find and reuse my important translations.</a:t>
                      </a:r>
                    </a:p>
                  </a:txBody>
                  <a:tcPr marL="9525" marR="9525" marT="9525" anchor="b"/>
                </a:tc>
                <a:tc>
                  <a:txBody>
                    <a:bodyPr/>
                    <a:lstStyle/>
                    <a:p>
                      <a:pPr algn="ctr" fontAlgn="b"/>
                      <a:r>
                        <a:rPr lang="en-US" sz="1800" u="none" strike="noStrike">
                          <a:solidFill>
                            <a:srgbClr val="000000"/>
                          </a:solidFill>
                          <a:effectLst/>
                        </a:rPr>
                        <a:t>Accessing Favorite Translations</a:t>
                      </a:r>
                    </a:p>
                  </a:txBody>
                  <a:tcPr marL="9525" marR="9525" marT="9525" anchor="b"/>
                </a:tc>
                <a:extLst>
                  <a:ext uri="{0D108BD9-81ED-4DB2-BD59-A6C34878D82A}">
                    <a16:rowId xmlns:a16="http://schemas.microsoft.com/office/drawing/2014/main" val="2249726713"/>
                  </a:ext>
                </a:extLst>
              </a:tr>
              <a:tr h="711119">
                <a:tc>
                  <a:txBody>
                    <a:bodyPr/>
                    <a:lstStyle/>
                    <a:p>
                      <a:pPr algn="ctr" fontAlgn="b"/>
                      <a:r>
                        <a:rPr lang="en-US" sz="1800" u="none" strike="noStrike">
                          <a:solidFill>
                            <a:srgbClr val="000000"/>
                          </a:solidFill>
                          <a:effectLst/>
                        </a:rPr>
                        <a:t>LTA-124</a:t>
                      </a:r>
                    </a:p>
                  </a:txBody>
                  <a:tcPr marL="9525" marR="9525" marT="9525" anchor="b"/>
                </a:tc>
                <a:tc>
                  <a:txBody>
                    <a:bodyPr/>
                    <a:lstStyle/>
                    <a:p>
                      <a:pPr algn="ctr" fontAlgn="b"/>
                      <a:r>
                        <a:rPr lang="en-US" sz="1800" u="none" strike="noStrike">
                          <a:solidFill>
                            <a:srgbClr val="000000"/>
                          </a:solidFill>
                          <a:effectLst/>
                        </a:rPr>
                        <a:t>2</a:t>
                      </a:r>
                    </a:p>
                  </a:txBody>
                  <a:tcPr marL="9525" marR="9525" marT="9525" anchor="b"/>
                </a:tc>
                <a:tc>
                  <a:txBody>
                    <a:bodyPr/>
                    <a:lstStyle/>
                    <a:p>
                      <a:pPr algn="ctr" fontAlgn="b"/>
                      <a:r>
                        <a:rPr lang="en-US" sz="1800" u="none" strike="noStrike">
                          <a:solidFill>
                            <a:srgbClr val="000000"/>
                          </a:solidFill>
                          <a:effectLst/>
                        </a:rPr>
                        <a:t>Lawyer</a:t>
                      </a:r>
                    </a:p>
                  </a:txBody>
                  <a:tcPr marL="9525" marR="9525" marT="9525" anchor="b"/>
                </a:tc>
                <a:tc>
                  <a:txBody>
                    <a:bodyPr/>
                    <a:lstStyle/>
                    <a:p>
                      <a:pPr algn="ctr" fontAlgn="b"/>
                      <a:r>
                        <a:rPr lang="en-US" sz="1800" u="none" strike="noStrike">
                          <a:solidFill>
                            <a:srgbClr val="000000"/>
                          </a:solidFill>
                          <a:effectLst/>
                        </a:rPr>
                        <a:t>to be informed if my audio recording exceeds a certain time limit</a:t>
                      </a:r>
                    </a:p>
                  </a:txBody>
                  <a:tcPr marL="9525" marR="9525" marT="9525" anchor="b"/>
                </a:tc>
                <a:tc>
                  <a:txBody>
                    <a:bodyPr/>
                    <a:lstStyle/>
                    <a:p>
                      <a:pPr algn="ctr" fontAlgn="b"/>
                      <a:r>
                        <a:rPr lang="en-US" sz="1800" u="none" strike="noStrike">
                          <a:solidFill>
                            <a:srgbClr val="000000"/>
                          </a:solidFill>
                          <a:effectLst/>
                        </a:rPr>
                        <a:t>I can manage the length of my input and avoid losing the recording.</a:t>
                      </a:r>
                    </a:p>
                  </a:txBody>
                  <a:tcPr marL="9525" marR="9525" marT="9525" anchor="b"/>
                </a:tc>
                <a:tc>
                  <a:txBody>
                    <a:bodyPr/>
                    <a:lstStyle/>
                    <a:p>
                      <a:pPr algn="ctr" fontAlgn="b"/>
                      <a:r>
                        <a:rPr lang="en-US" sz="1800" u="none" strike="noStrike">
                          <a:solidFill>
                            <a:srgbClr val="000000"/>
                          </a:solidFill>
                          <a:effectLst/>
                        </a:rPr>
                        <a:t>Audio Input Time Limitation</a:t>
                      </a:r>
                    </a:p>
                  </a:txBody>
                  <a:tcPr marL="9525" marR="9525" marT="9525" anchor="b"/>
                </a:tc>
                <a:extLst>
                  <a:ext uri="{0D108BD9-81ED-4DB2-BD59-A6C34878D82A}">
                    <a16:rowId xmlns:a16="http://schemas.microsoft.com/office/drawing/2014/main" val="1587373665"/>
                  </a:ext>
                </a:extLst>
              </a:tr>
              <a:tr h="1002861">
                <a:tc>
                  <a:txBody>
                    <a:bodyPr/>
                    <a:lstStyle/>
                    <a:p>
                      <a:pPr algn="ctr" fontAlgn="b"/>
                      <a:r>
                        <a:rPr lang="en-US" sz="1800" u="none" strike="noStrike">
                          <a:solidFill>
                            <a:srgbClr val="000000"/>
                          </a:solidFill>
                          <a:effectLst/>
                        </a:rPr>
                        <a:t>LTA-126</a:t>
                      </a:r>
                    </a:p>
                  </a:txBody>
                  <a:tcPr marL="9525" marR="9525" marT="9525" anchor="b"/>
                </a:tc>
                <a:tc>
                  <a:txBody>
                    <a:bodyPr/>
                    <a:lstStyle/>
                    <a:p>
                      <a:pPr algn="ctr" fontAlgn="b"/>
                      <a:r>
                        <a:rPr lang="en-US" sz="1800" u="none" strike="noStrike">
                          <a:solidFill>
                            <a:srgbClr val="000000"/>
                          </a:solidFill>
                          <a:effectLst/>
                        </a:rPr>
                        <a:t>2</a:t>
                      </a:r>
                    </a:p>
                  </a:txBody>
                  <a:tcPr marL="9525" marR="9525" marT="9525" anchor="b"/>
                </a:tc>
                <a:tc>
                  <a:txBody>
                    <a:bodyPr/>
                    <a:lstStyle/>
                    <a:p>
                      <a:pPr algn="ctr" fontAlgn="b"/>
                      <a:r>
                        <a:rPr lang="en-US" sz="1800" u="none" strike="noStrike">
                          <a:solidFill>
                            <a:srgbClr val="000000"/>
                          </a:solidFill>
                          <a:effectLst/>
                        </a:rPr>
                        <a:t>Student</a:t>
                      </a:r>
                    </a:p>
                  </a:txBody>
                  <a:tcPr marL="9525" marR="9525" marT="9525" anchor="b"/>
                </a:tc>
                <a:tc>
                  <a:txBody>
                    <a:bodyPr/>
                    <a:lstStyle/>
                    <a:p>
                      <a:pPr algn="ctr" fontAlgn="b"/>
                      <a:r>
                        <a:rPr lang="en-US" sz="1800" u="none" strike="noStrike">
                          <a:solidFill>
                            <a:srgbClr val="000000"/>
                          </a:solidFill>
                          <a:effectLst/>
                        </a:rPr>
                        <a:t>a dropdown menu for selecting the output language</a:t>
                      </a:r>
                    </a:p>
                  </a:txBody>
                  <a:tcPr marL="9525" marR="9525" marT="9525" anchor="b"/>
                </a:tc>
                <a:tc>
                  <a:txBody>
                    <a:bodyPr/>
                    <a:lstStyle/>
                    <a:p>
                      <a:pPr algn="ctr" fontAlgn="b"/>
                      <a:r>
                        <a:rPr lang="en-US" sz="1800" u="none" strike="noStrike">
                          <a:solidFill>
                            <a:srgbClr val="000000"/>
                          </a:solidFill>
                          <a:effectLst/>
                        </a:rPr>
                        <a:t>I can receive translations in any language of my choice.</a:t>
                      </a:r>
                    </a:p>
                  </a:txBody>
                  <a:tcPr marL="9525" marR="9525" marT="9525" anchor="b"/>
                </a:tc>
                <a:tc>
                  <a:txBody>
                    <a:bodyPr/>
                    <a:lstStyle/>
                    <a:p>
                      <a:pPr algn="ctr" fontAlgn="b"/>
                      <a:r>
                        <a:rPr lang="en-US" sz="1800" u="none" strike="noStrike">
                          <a:solidFill>
                            <a:srgbClr val="000000"/>
                          </a:solidFill>
                          <a:effectLst/>
                        </a:rPr>
                        <a:t>Dropdown for Output Language Selection</a:t>
                      </a:r>
                    </a:p>
                  </a:txBody>
                  <a:tcPr marL="9525" marR="9525" marT="9525" anchor="b"/>
                </a:tc>
                <a:extLst>
                  <a:ext uri="{0D108BD9-81ED-4DB2-BD59-A6C34878D82A}">
                    <a16:rowId xmlns:a16="http://schemas.microsoft.com/office/drawing/2014/main" val="2202179146"/>
                  </a:ext>
                </a:extLst>
              </a:tr>
              <a:tr h="1185199">
                <a:tc>
                  <a:txBody>
                    <a:bodyPr/>
                    <a:lstStyle/>
                    <a:p>
                      <a:pPr algn="ctr" fontAlgn="b"/>
                      <a:r>
                        <a:rPr lang="en-US" sz="1800" u="none" strike="noStrike">
                          <a:solidFill>
                            <a:srgbClr val="000000"/>
                          </a:solidFill>
                          <a:effectLst/>
                        </a:rPr>
                        <a:t>LTA-138</a:t>
                      </a:r>
                    </a:p>
                  </a:txBody>
                  <a:tcPr marL="9525" marR="9525" marT="9525" anchor="b"/>
                </a:tc>
                <a:tc>
                  <a:txBody>
                    <a:bodyPr/>
                    <a:lstStyle/>
                    <a:p>
                      <a:pPr algn="ctr" fontAlgn="b"/>
                      <a:r>
                        <a:rPr lang="en-US" sz="1800" u="none" strike="noStrike">
                          <a:solidFill>
                            <a:srgbClr val="000000"/>
                          </a:solidFill>
                          <a:effectLst/>
                        </a:rPr>
                        <a:t>5</a:t>
                      </a:r>
                    </a:p>
                  </a:txBody>
                  <a:tcPr marL="9525" marR="9525" marT="9525" anchor="b"/>
                </a:tc>
                <a:tc>
                  <a:txBody>
                    <a:bodyPr/>
                    <a:lstStyle/>
                    <a:p>
                      <a:pPr algn="ctr" fontAlgn="b"/>
                      <a:r>
                        <a:rPr lang="en-US" sz="1800" u="none" strike="noStrike">
                          <a:solidFill>
                            <a:srgbClr val="000000"/>
                          </a:solidFill>
                          <a:effectLst/>
                        </a:rPr>
                        <a:t>Admin</a:t>
                      </a:r>
                    </a:p>
                  </a:txBody>
                  <a:tcPr marL="9525" marR="9525" marT="9525" anchor="b"/>
                </a:tc>
                <a:tc>
                  <a:txBody>
                    <a:bodyPr/>
                    <a:lstStyle/>
                    <a:p>
                      <a:pPr algn="ctr" fontAlgn="b"/>
                      <a:r>
                        <a:rPr lang="en-US" sz="1800" u="none" strike="noStrike">
                          <a:solidFill>
                            <a:srgbClr val="000000"/>
                          </a:solidFill>
                          <a:effectLst/>
                        </a:rPr>
                        <a:t>to configure the Firebase database by following the provided UML diagram</a:t>
                      </a:r>
                    </a:p>
                  </a:txBody>
                  <a:tcPr marL="9525" marR="9525" marT="9525" anchor="b"/>
                </a:tc>
                <a:tc>
                  <a:txBody>
                    <a:bodyPr/>
                    <a:lstStyle/>
                    <a:p>
                      <a:pPr algn="ctr" fontAlgn="b"/>
                      <a:r>
                        <a:rPr lang="en-US" sz="1800" u="none" strike="noStrike">
                          <a:solidFill>
                            <a:srgbClr val="000000"/>
                          </a:solidFill>
                          <a:effectLst/>
                        </a:rPr>
                        <a:t>the database structure aligns with the system’s requirements and functions efficiently.</a:t>
                      </a:r>
                    </a:p>
                  </a:txBody>
                  <a:tcPr marL="9525" marR="9525" marT="9525" anchor="b"/>
                </a:tc>
                <a:tc>
                  <a:txBody>
                    <a:bodyPr/>
                    <a:lstStyle/>
                    <a:p>
                      <a:pPr algn="ctr" fontAlgn="b"/>
                      <a:r>
                        <a:rPr lang="en-US" sz="1800" u="none" strike="noStrike">
                          <a:solidFill>
                            <a:srgbClr val="000000"/>
                          </a:solidFill>
                          <a:effectLst/>
                        </a:rPr>
                        <a:t>Configure Firebase Database Based on UML Diagram</a:t>
                      </a:r>
                    </a:p>
                  </a:txBody>
                  <a:tcPr marL="9525" marR="9525" marT="9525" anchor="b"/>
                </a:tc>
                <a:extLst>
                  <a:ext uri="{0D108BD9-81ED-4DB2-BD59-A6C34878D82A}">
                    <a16:rowId xmlns:a16="http://schemas.microsoft.com/office/drawing/2014/main" val="106074679"/>
                  </a:ext>
                </a:extLst>
              </a:tr>
              <a:tr h="820523">
                <a:tc>
                  <a:txBody>
                    <a:bodyPr/>
                    <a:lstStyle/>
                    <a:p>
                      <a:pPr algn="ctr" fontAlgn="b"/>
                      <a:r>
                        <a:rPr lang="en-US" sz="1800" u="none" strike="noStrike">
                          <a:solidFill>
                            <a:srgbClr val="000000"/>
                          </a:solidFill>
                          <a:effectLst/>
                        </a:rPr>
                        <a:t>LTA-131</a:t>
                      </a:r>
                    </a:p>
                  </a:txBody>
                  <a:tcPr marL="9525" marR="9525" marT="9525" anchor="b"/>
                </a:tc>
                <a:tc>
                  <a:txBody>
                    <a:bodyPr/>
                    <a:lstStyle/>
                    <a:p>
                      <a:pPr algn="ctr" fontAlgn="b"/>
                      <a:r>
                        <a:rPr lang="en-US" sz="1800" u="none" strike="noStrike">
                          <a:solidFill>
                            <a:srgbClr val="000000"/>
                          </a:solidFill>
                          <a:effectLst/>
                        </a:rPr>
                        <a:t>3</a:t>
                      </a:r>
                    </a:p>
                  </a:txBody>
                  <a:tcPr marL="9525" marR="9525" marT="9525" anchor="b"/>
                </a:tc>
                <a:tc>
                  <a:txBody>
                    <a:bodyPr/>
                    <a:lstStyle/>
                    <a:p>
                      <a:pPr algn="ctr" fontAlgn="b"/>
                      <a:r>
                        <a:rPr lang="en-US" sz="1800" u="none" strike="noStrike">
                          <a:solidFill>
                            <a:srgbClr val="000000"/>
                          </a:solidFill>
                          <a:effectLst/>
                        </a:rPr>
                        <a:t>Multilinguistic</a:t>
                      </a:r>
                    </a:p>
                  </a:txBody>
                  <a:tcPr marL="9525" marR="9525" marT="9525" anchor="b"/>
                </a:tc>
                <a:tc>
                  <a:txBody>
                    <a:bodyPr/>
                    <a:lstStyle/>
                    <a:p>
                      <a:pPr algn="ctr" fontAlgn="b"/>
                      <a:r>
                        <a:rPr lang="en-US" sz="1800" u="none" strike="noStrike">
                          <a:solidFill>
                            <a:srgbClr val="000000"/>
                          </a:solidFill>
                          <a:effectLst/>
                        </a:rPr>
                        <a:t>the system to save all my past translations</a:t>
                      </a:r>
                    </a:p>
                  </a:txBody>
                  <a:tcPr marL="9525" marR="9525" marT="9525" anchor="b"/>
                </a:tc>
                <a:tc>
                  <a:txBody>
                    <a:bodyPr/>
                    <a:lstStyle/>
                    <a:p>
                      <a:pPr algn="ctr" fontAlgn="b"/>
                      <a:r>
                        <a:rPr lang="en-US" sz="1800" u="none" strike="noStrike">
                          <a:solidFill>
                            <a:srgbClr val="000000"/>
                          </a:solidFill>
                          <a:effectLst/>
                        </a:rPr>
                        <a:t>I can access my full translation history at any time.</a:t>
                      </a:r>
                    </a:p>
                  </a:txBody>
                  <a:tcPr marL="9525" marR="9525" marT="9525" anchor="b"/>
                </a:tc>
                <a:tc>
                  <a:txBody>
                    <a:bodyPr/>
                    <a:lstStyle/>
                    <a:p>
                      <a:pPr algn="ctr" fontAlgn="b"/>
                      <a:r>
                        <a:rPr lang="en-US" sz="1800" u="none" strike="noStrike">
                          <a:solidFill>
                            <a:srgbClr val="000000"/>
                          </a:solidFill>
                          <a:effectLst/>
                        </a:rPr>
                        <a:t>Ability to Save All Past Translations</a:t>
                      </a:r>
                    </a:p>
                  </a:txBody>
                  <a:tcPr marL="9525" marR="9525" marT="9525" anchor="b"/>
                </a:tc>
                <a:extLst>
                  <a:ext uri="{0D108BD9-81ED-4DB2-BD59-A6C34878D82A}">
                    <a16:rowId xmlns:a16="http://schemas.microsoft.com/office/drawing/2014/main" val="1416961434"/>
                  </a:ext>
                </a:extLst>
              </a:tr>
            </a:tbl>
          </a:graphicData>
        </a:graphic>
      </p:graphicFrame>
    </p:spTree>
    <p:extLst>
      <p:ext uri="{BB962C8B-B14F-4D97-AF65-F5344CB8AC3E}">
        <p14:creationId xmlns:p14="http://schemas.microsoft.com/office/powerpoint/2010/main" val="340981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54053" y="319022"/>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7" name="TextBox 6">
            <a:extLst>
              <a:ext uri="{FF2B5EF4-FFF2-40B4-BE49-F238E27FC236}">
                <a16:creationId xmlns:a16="http://schemas.microsoft.com/office/drawing/2014/main" id="{7A431DA7-2262-6C92-E2EC-682701843CCB}"/>
              </a:ext>
            </a:extLst>
          </p:cNvPr>
          <p:cNvSpPr txBox="1"/>
          <p:nvPr/>
        </p:nvSpPr>
        <p:spPr>
          <a:xfrm>
            <a:off x="12027924" y="9620864"/>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graphicFrame>
        <p:nvGraphicFramePr>
          <p:cNvPr id="3" name="Table 2">
            <a:extLst>
              <a:ext uri="{FF2B5EF4-FFF2-40B4-BE49-F238E27FC236}">
                <a16:creationId xmlns:a16="http://schemas.microsoft.com/office/drawing/2014/main" id="{69054559-F348-DE9F-BFA0-77044F525942}"/>
              </a:ext>
            </a:extLst>
          </p:cNvPr>
          <p:cNvGraphicFramePr>
            <a:graphicFrameLocks noGrp="1"/>
          </p:cNvGraphicFramePr>
          <p:nvPr>
            <p:extLst>
              <p:ext uri="{D42A27DB-BD31-4B8C-83A1-F6EECF244321}">
                <p14:modId xmlns:p14="http://schemas.microsoft.com/office/powerpoint/2010/main" val="180925369"/>
              </p:ext>
            </p:extLst>
          </p:nvPr>
        </p:nvGraphicFramePr>
        <p:xfrm>
          <a:off x="1688261" y="2055620"/>
          <a:ext cx="15261806" cy="7104646"/>
        </p:xfrm>
        <a:graphic>
          <a:graphicData uri="http://schemas.openxmlformats.org/drawingml/2006/table">
            <a:tbl>
              <a:tblPr bandRow="1">
                <a:tableStyleId>{775DCB02-9BB8-47FD-8907-85C794F793BA}</a:tableStyleId>
              </a:tblPr>
              <a:tblGrid>
                <a:gridCol w="1601345">
                  <a:extLst>
                    <a:ext uri="{9D8B030D-6E8A-4147-A177-3AD203B41FA5}">
                      <a16:colId xmlns:a16="http://schemas.microsoft.com/office/drawing/2014/main" val="4276637518"/>
                    </a:ext>
                  </a:extLst>
                </a:gridCol>
                <a:gridCol w="1650367">
                  <a:extLst>
                    <a:ext uri="{9D8B030D-6E8A-4147-A177-3AD203B41FA5}">
                      <a16:colId xmlns:a16="http://schemas.microsoft.com/office/drawing/2014/main" val="2867798411"/>
                    </a:ext>
                  </a:extLst>
                </a:gridCol>
                <a:gridCol w="1225519">
                  <a:extLst>
                    <a:ext uri="{9D8B030D-6E8A-4147-A177-3AD203B41FA5}">
                      <a16:colId xmlns:a16="http://schemas.microsoft.com/office/drawing/2014/main" val="2415875710"/>
                    </a:ext>
                  </a:extLst>
                </a:gridCol>
                <a:gridCol w="2287637">
                  <a:extLst>
                    <a:ext uri="{9D8B030D-6E8A-4147-A177-3AD203B41FA5}">
                      <a16:colId xmlns:a16="http://schemas.microsoft.com/office/drawing/2014/main" val="1936584497"/>
                    </a:ext>
                  </a:extLst>
                </a:gridCol>
                <a:gridCol w="5130843">
                  <a:extLst>
                    <a:ext uri="{9D8B030D-6E8A-4147-A177-3AD203B41FA5}">
                      <a16:colId xmlns:a16="http://schemas.microsoft.com/office/drawing/2014/main" val="2104110648"/>
                    </a:ext>
                  </a:extLst>
                </a:gridCol>
                <a:gridCol w="3366095">
                  <a:extLst>
                    <a:ext uri="{9D8B030D-6E8A-4147-A177-3AD203B41FA5}">
                      <a16:colId xmlns:a16="http://schemas.microsoft.com/office/drawing/2014/main" val="1812431713"/>
                    </a:ext>
                  </a:extLst>
                </a:gridCol>
              </a:tblGrid>
              <a:tr h="375276">
                <a:tc>
                  <a:txBody>
                    <a:bodyPr/>
                    <a:lstStyle/>
                    <a:p>
                      <a:pPr algn="ctr" fontAlgn="b"/>
                      <a:r>
                        <a:rPr lang="en-US" sz="1800" u="none" strike="noStrike">
                          <a:solidFill>
                            <a:srgbClr val="000000"/>
                          </a:solidFill>
                          <a:effectLst/>
                        </a:rPr>
                        <a:t>User Story ID</a:t>
                      </a:r>
                    </a:p>
                  </a:txBody>
                  <a:tcPr marL="9525" marR="9525" marT="9525" anchor="b"/>
                </a:tc>
                <a:tc>
                  <a:txBody>
                    <a:bodyPr/>
                    <a:lstStyle/>
                    <a:p>
                      <a:pPr algn="ctr" fontAlgn="b"/>
                      <a:r>
                        <a:rPr lang="en-US" sz="1800" u="none" strike="noStrike">
                          <a:solidFill>
                            <a:srgbClr val="000000"/>
                          </a:solidFill>
                          <a:effectLst/>
                        </a:rPr>
                        <a:t>Point estimated</a:t>
                      </a:r>
                    </a:p>
                  </a:txBody>
                  <a:tcPr marL="9525" marR="9525" marT="9525" anchor="b"/>
                </a:tc>
                <a:tc>
                  <a:txBody>
                    <a:bodyPr/>
                    <a:lstStyle/>
                    <a:p>
                      <a:pPr algn="ctr" fontAlgn="b"/>
                      <a:r>
                        <a:rPr lang="en-US" sz="1800" u="none" strike="noStrike">
                          <a:solidFill>
                            <a:srgbClr val="000000"/>
                          </a:solidFill>
                          <a:effectLst/>
                        </a:rPr>
                        <a:t>As a(n)</a:t>
                      </a:r>
                    </a:p>
                  </a:txBody>
                  <a:tcPr marL="9525" marR="9525" marT="9525" anchor="b"/>
                </a:tc>
                <a:tc>
                  <a:txBody>
                    <a:bodyPr/>
                    <a:lstStyle/>
                    <a:p>
                      <a:pPr algn="ctr" fontAlgn="b"/>
                      <a:r>
                        <a:rPr lang="en-US" sz="1800" u="none" strike="noStrike">
                          <a:solidFill>
                            <a:srgbClr val="000000"/>
                          </a:solidFill>
                          <a:effectLst/>
                        </a:rPr>
                        <a:t>I want </a:t>
                      </a:r>
                    </a:p>
                  </a:txBody>
                  <a:tcPr marL="9525" marR="9525" marT="9525" anchor="b"/>
                </a:tc>
                <a:tc>
                  <a:txBody>
                    <a:bodyPr/>
                    <a:lstStyle/>
                    <a:p>
                      <a:pPr algn="ctr" fontAlgn="b"/>
                      <a:r>
                        <a:rPr lang="en-US" sz="1800" u="none" strike="noStrike">
                          <a:solidFill>
                            <a:srgbClr val="000000"/>
                          </a:solidFill>
                          <a:effectLst/>
                        </a:rPr>
                        <a:t>So that</a:t>
                      </a:r>
                    </a:p>
                  </a:txBody>
                  <a:tcPr marL="9525" marR="9525" marT="9525" anchor="b"/>
                </a:tc>
                <a:tc>
                  <a:txBody>
                    <a:bodyPr/>
                    <a:lstStyle/>
                    <a:p>
                      <a:pPr algn="ctr" fontAlgn="b"/>
                      <a:r>
                        <a:rPr lang="en-US" sz="1800" u="none" strike="noStrike">
                          <a:solidFill>
                            <a:srgbClr val="000000"/>
                          </a:solidFill>
                          <a:effectLst/>
                        </a:rPr>
                        <a:t>Feature</a:t>
                      </a:r>
                    </a:p>
                  </a:txBody>
                  <a:tcPr marL="9525" marR="9525" marT="9525" anchor="b"/>
                </a:tc>
                <a:extLst>
                  <a:ext uri="{0D108BD9-81ED-4DB2-BD59-A6C34878D82A}">
                    <a16:rowId xmlns:a16="http://schemas.microsoft.com/office/drawing/2014/main" val="845937707"/>
                  </a:ext>
                </a:extLst>
              </a:tr>
              <a:tr h="771404">
                <a:tc>
                  <a:txBody>
                    <a:bodyPr/>
                    <a:lstStyle/>
                    <a:p>
                      <a:pPr algn="ctr" fontAlgn="b"/>
                      <a:r>
                        <a:rPr lang="en-US" sz="1800" u="none" strike="noStrike">
                          <a:solidFill>
                            <a:srgbClr val="000000"/>
                          </a:solidFill>
                          <a:effectLst/>
                        </a:rPr>
                        <a:t>LTA-130</a:t>
                      </a:r>
                    </a:p>
                  </a:txBody>
                  <a:tcPr marL="9525" marR="9525" marT="9525" anchor="b"/>
                </a:tc>
                <a:tc>
                  <a:txBody>
                    <a:bodyPr/>
                    <a:lstStyle/>
                    <a:p>
                      <a:pPr algn="ctr" fontAlgn="b"/>
                      <a:r>
                        <a:rPr lang="en-US" sz="1800" u="none" strike="noStrike">
                          <a:solidFill>
                            <a:srgbClr val="000000"/>
                          </a:solidFill>
                          <a:effectLst/>
                        </a:rPr>
                        <a:t>3</a:t>
                      </a:r>
                    </a:p>
                  </a:txBody>
                  <a:tcPr marL="9525" marR="9525" marT="9525" anchor="b"/>
                </a:tc>
                <a:tc>
                  <a:txBody>
                    <a:bodyPr/>
                    <a:lstStyle/>
                    <a:p>
                      <a:pPr algn="ctr" fontAlgn="b"/>
                      <a:r>
                        <a:rPr lang="en-US" sz="1800" u="none" strike="noStrike">
                          <a:solidFill>
                            <a:srgbClr val="000000"/>
                          </a:solidFill>
                          <a:effectLst/>
                        </a:rPr>
                        <a:t>Accountant</a:t>
                      </a:r>
                    </a:p>
                  </a:txBody>
                  <a:tcPr marL="9525" marR="9525" marT="9525" anchor="b"/>
                </a:tc>
                <a:tc>
                  <a:txBody>
                    <a:bodyPr/>
                    <a:lstStyle/>
                    <a:p>
                      <a:pPr algn="ctr" fontAlgn="b"/>
                      <a:r>
                        <a:rPr lang="en-US" sz="1800" u="none" strike="noStrike">
                          <a:solidFill>
                            <a:srgbClr val="000000"/>
                          </a:solidFill>
                          <a:effectLst/>
                        </a:rPr>
                        <a:t>to be able to reuse my past translations</a:t>
                      </a:r>
                    </a:p>
                  </a:txBody>
                  <a:tcPr marL="9525" marR="9525" marT="9525" anchor="b"/>
                </a:tc>
                <a:tc>
                  <a:txBody>
                    <a:bodyPr/>
                    <a:lstStyle/>
                    <a:p>
                      <a:pPr algn="ctr" fontAlgn="b"/>
                      <a:r>
                        <a:rPr lang="en-US" sz="1800" u="none" strike="noStrike">
                          <a:solidFill>
                            <a:srgbClr val="000000"/>
                          </a:solidFill>
                          <a:effectLst/>
                        </a:rPr>
                        <a:t>I can revisit previous translations without re-entering the same text.</a:t>
                      </a:r>
                    </a:p>
                  </a:txBody>
                  <a:tcPr marL="9525" marR="9525" marT="9525" anchor="b"/>
                </a:tc>
                <a:tc>
                  <a:txBody>
                    <a:bodyPr/>
                    <a:lstStyle/>
                    <a:p>
                      <a:pPr algn="ctr" fontAlgn="b"/>
                      <a:r>
                        <a:rPr lang="en-US" sz="1800" u="none" strike="noStrike">
                          <a:solidFill>
                            <a:srgbClr val="000000"/>
                          </a:solidFill>
                          <a:effectLst/>
                        </a:rPr>
                        <a:t>Ability to Reuse Past Translations</a:t>
                      </a:r>
                    </a:p>
                  </a:txBody>
                  <a:tcPr marL="9525" marR="9525" marT="9525" anchor="b"/>
                </a:tc>
                <a:extLst>
                  <a:ext uri="{0D108BD9-81ED-4DB2-BD59-A6C34878D82A}">
                    <a16:rowId xmlns:a16="http://schemas.microsoft.com/office/drawing/2014/main" val="4135145291"/>
                  </a:ext>
                </a:extLst>
              </a:tr>
              <a:tr h="792253">
                <a:tc>
                  <a:txBody>
                    <a:bodyPr/>
                    <a:lstStyle/>
                    <a:p>
                      <a:pPr algn="ctr" fontAlgn="b"/>
                      <a:r>
                        <a:rPr lang="en-US" sz="1800" u="none" strike="noStrike">
                          <a:solidFill>
                            <a:srgbClr val="000000"/>
                          </a:solidFill>
                          <a:effectLst/>
                        </a:rPr>
                        <a:t>LTA-181</a:t>
                      </a:r>
                    </a:p>
                  </a:txBody>
                  <a:tcPr marL="9525" marR="9525" marT="9525" anchor="b"/>
                </a:tc>
                <a:tc>
                  <a:txBody>
                    <a:bodyPr/>
                    <a:lstStyle/>
                    <a:p>
                      <a:pPr algn="ctr" fontAlgn="b"/>
                      <a:r>
                        <a:rPr lang="en-US" sz="1800" u="none" strike="noStrike">
                          <a:solidFill>
                            <a:srgbClr val="000000"/>
                          </a:solidFill>
                          <a:effectLst/>
                        </a:rPr>
                        <a:t>5</a:t>
                      </a:r>
                    </a:p>
                  </a:txBody>
                  <a:tcPr marL="9525" marR="9525" marT="9525" anchor="b"/>
                </a:tc>
                <a:tc>
                  <a:txBody>
                    <a:bodyPr/>
                    <a:lstStyle/>
                    <a:p>
                      <a:pPr algn="ctr" fontAlgn="b"/>
                      <a:r>
                        <a:rPr lang="en-US" sz="1800" u="none" strike="noStrike">
                          <a:solidFill>
                            <a:srgbClr val="000000"/>
                          </a:solidFill>
                          <a:effectLst/>
                        </a:rPr>
                        <a:t>Student</a:t>
                      </a:r>
                    </a:p>
                  </a:txBody>
                  <a:tcPr marL="9525" marR="9525" marT="9525" anchor="b"/>
                </a:tc>
                <a:tc>
                  <a:txBody>
                    <a:bodyPr/>
                    <a:lstStyle/>
                    <a:p>
                      <a:pPr algn="ctr" fontAlgn="b"/>
                      <a:r>
                        <a:rPr lang="en-US" sz="1800" u="none" strike="noStrike">
                          <a:solidFill>
                            <a:srgbClr val="000000"/>
                          </a:solidFill>
                          <a:effectLst/>
                        </a:rPr>
                        <a:t>to log in with valid credentials or create an account if I am new</a:t>
                      </a:r>
                    </a:p>
                  </a:txBody>
                  <a:tcPr marL="9525" marR="9525" marT="9525" anchor="b"/>
                </a:tc>
                <a:tc>
                  <a:txBody>
                    <a:bodyPr/>
                    <a:lstStyle/>
                    <a:p>
                      <a:pPr algn="ctr" fontAlgn="b"/>
                      <a:r>
                        <a:rPr lang="en-US" sz="1800" u="none" strike="noStrike">
                          <a:solidFill>
                            <a:srgbClr val="000000"/>
                          </a:solidFill>
                          <a:effectLst/>
                        </a:rPr>
                        <a:t>I can securely access my personalized data</a:t>
                      </a:r>
                    </a:p>
                  </a:txBody>
                  <a:tcPr marL="9525" marR="9525" marT="9525" anchor="b"/>
                </a:tc>
                <a:tc>
                  <a:txBody>
                    <a:bodyPr/>
                    <a:lstStyle/>
                    <a:p>
                      <a:pPr algn="ctr" fontAlgn="b"/>
                      <a:r>
                        <a:rPr lang="en-US" sz="1800" u="none" strike="noStrike">
                          <a:solidFill>
                            <a:srgbClr val="000000"/>
                          </a:solidFill>
                          <a:effectLst/>
                        </a:rPr>
                        <a:t>Ability to Login/ Create Account</a:t>
                      </a:r>
                    </a:p>
                  </a:txBody>
                  <a:tcPr marL="9525" marR="9525" marT="9525" anchor="b"/>
                </a:tc>
                <a:extLst>
                  <a:ext uri="{0D108BD9-81ED-4DB2-BD59-A6C34878D82A}">
                    <a16:rowId xmlns:a16="http://schemas.microsoft.com/office/drawing/2014/main" val="605421717"/>
                  </a:ext>
                </a:extLst>
              </a:tr>
              <a:tr h="604613">
                <a:tc>
                  <a:txBody>
                    <a:bodyPr/>
                    <a:lstStyle/>
                    <a:p>
                      <a:pPr algn="ctr" fontAlgn="b"/>
                      <a:r>
                        <a:rPr lang="en-US" sz="1800" u="none" strike="noStrike">
                          <a:solidFill>
                            <a:srgbClr val="000000"/>
                          </a:solidFill>
                          <a:effectLst/>
                        </a:rPr>
                        <a:t>LTA-180</a:t>
                      </a:r>
                    </a:p>
                  </a:txBody>
                  <a:tcPr marL="9525" marR="9525" marT="9525" anchor="b"/>
                </a:tc>
                <a:tc>
                  <a:txBody>
                    <a:bodyPr/>
                    <a:lstStyle/>
                    <a:p>
                      <a:pPr algn="ctr" fontAlgn="b"/>
                      <a:r>
                        <a:rPr lang="en-US" sz="1800" u="none" strike="noStrike">
                          <a:solidFill>
                            <a:srgbClr val="000000"/>
                          </a:solidFill>
                          <a:effectLst/>
                        </a:rPr>
                        <a:t>2</a:t>
                      </a:r>
                    </a:p>
                  </a:txBody>
                  <a:tcPr marL="9525" marR="9525" marT="9525" anchor="b"/>
                </a:tc>
                <a:tc>
                  <a:txBody>
                    <a:bodyPr/>
                    <a:lstStyle/>
                    <a:p>
                      <a:pPr algn="ctr" fontAlgn="b"/>
                      <a:r>
                        <a:rPr lang="en-US" sz="1800" u="none" strike="noStrike">
                          <a:solidFill>
                            <a:srgbClr val="000000"/>
                          </a:solidFill>
                          <a:effectLst/>
                        </a:rPr>
                        <a:t>Admin</a:t>
                      </a:r>
                    </a:p>
                  </a:txBody>
                  <a:tcPr marL="9525" marR="9525" marT="9525" anchor="b"/>
                </a:tc>
                <a:tc>
                  <a:txBody>
                    <a:bodyPr/>
                    <a:lstStyle/>
                    <a:p>
                      <a:pPr algn="ctr" fontAlgn="b"/>
                      <a:r>
                        <a:rPr lang="en-US" sz="1800" u="none" strike="noStrike">
                          <a:solidFill>
                            <a:srgbClr val="000000"/>
                          </a:solidFill>
                          <a:effectLst/>
                        </a:rPr>
                        <a:t>access to FAQ and customer support</a:t>
                      </a:r>
                    </a:p>
                  </a:txBody>
                  <a:tcPr marL="9525" marR="9525" marT="9525" anchor="b"/>
                </a:tc>
                <a:tc>
                  <a:txBody>
                    <a:bodyPr/>
                    <a:lstStyle/>
                    <a:p>
                      <a:pPr algn="ctr" fontAlgn="b"/>
                      <a:r>
                        <a:rPr lang="en-US" sz="1800" u="none" strike="noStrike">
                          <a:solidFill>
                            <a:srgbClr val="000000"/>
                          </a:solidFill>
                          <a:effectLst/>
                        </a:rPr>
                        <a:t>I can resolve any issue I encounter with the app</a:t>
                      </a:r>
                    </a:p>
                  </a:txBody>
                  <a:tcPr marL="9525" marR="9525" marT="9525" anchor="b"/>
                </a:tc>
                <a:tc>
                  <a:txBody>
                    <a:bodyPr/>
                    <a:lstStyle/>
                    <a:p>
                      <a:pPr algn="ctr" fontAlgn="b"/>
                      <a:r>
                        <a:rPr lang="en-US" sz="1800" u="none" strike="noStrike">
                          <a:solidFill>
                            <a:srgbClr val="000000"/>
                          </a:solidFill>
                          <a:effectLst/>
                        </a:rPr>
                        <a:t>FAQ Page</a:t>
                      </a:r>
                    </a:p>
                  </a:txBody>
                  <a:tcPr marL="9525" marR="9525" marT="9525" anchor="b"/>
                </a:tc>
                <a:extLst>
                  <a:ext uri="{0D108BD9-81ED-4DB2-BD59-A6C34878D82A}">
                    <a16:rowId xmlns:a16="http://schemas.microsoft.com/office/drawing/2014/main" val="3563970133"/>
                  </a:ext>
                </a:extLst>
              </a:tr>
              <a:tr h="625462">
                <a:tc>
                  <a:txBody>
                    <a:bodyPr/>
                    <a:lstStyle/>
                    <a:p>
                      <a:pPr algn="ctr" fontAlgn="b"/>
                      <a:r>
                        <a:rPr lang="en-US" sz="1800" u="none" strike="noStrike">
                          <a:solidFill>
                            <a:srgbClr val="000000"/>
                          </a:solidFill>
                          <a:effectLst/>
                        </a:rPr>
                        <a:t>LTA-175</a:t>
                      </a:r>
                    </a:p>
                  </a:txBody>
                  <a:tcPr marL="9525" marR="9525" marT="9525" anchor="b"/>
                </a:tc>
                <a:tc>
                  <a:txBody>
                    <a:bodyPr/>
                    <a:lstStyle/>
                    <a:p>
                      <a:pPr algn="ctr" fontAlgn="b"/>
                      <a:r>
                        <a:rPr lang="en-US" sz="1800" u="none" strike="noStrike">
                          <a:solidFill>
                            <a:srgbClr val="000000"/>
                          </a:solidFill>
                          <a:effectLst/>
                        </a:rPr>
                        <a:t>5</a:t>
                      </a:r>
                    </a:p>
                  </a:txBody>
                  <a:tcPr marL="9525" marR="9525" marT="9525" anchor="b"/>
                </a:tc>
                <a:tc>
                  <a:txBody>
                    <a:bodyPr/>
                    <a:lstStyle/>
                    <a:p>
                      <a:pPr algn="ctr" fontAlgn="b"/>
                      <a:r>
                        <a:rPr lang="en-US" sz="1800" u="none" strike="noStrike">
                          <a:solidFill>
                            <a:srgbClr val="000000"/>
                          </a:solidFill>
                          <a:effectLst/>
                        </a:rPr>
                        <a:t>Developer</a:t>
                      </a:r>
                    </a:p>
                  </a:txBody>
                  <a:tcPr marL="9525" marR="9525" marT="9525" anchor="b"/>
                </a:tc>
                <a:tc>
                  <a:txBody>
                    <a:bodyPr/>
                    <a:lstStyle/>
                    <a:p>
                      <a:pPr algn="ctr" fontAlgn="b"/>
                      <a:r>
                        <a:rPr lang="en-US" sz="1800" u="none" strike="noStrike">
                          <a:solidFill>
                            <a:srgbClr val="000000"/>
                          </a:solidFill>
                          <a:effectLst/>
                        </a:rPr>
                        <a:t>to install the application to a production environment</a:t>
                      </a:r>
                    </a:p>
                  </a:txBody>
                  <a:tcPr marL="9525" marR="9525" marT="9525" anchor="b"/>
                </a:tc>
                <a:tc>
                  <a:txBody>
                    <a:bodyPr/>
                    <a:lstStyle/>
                    <a:p>
                      <a:pPr algn="ctr" fontAlgn="b"/>
                      <a:r>
                        <a:rPr lang="en-US" sz="1800" u="none" strike="noStrike">
                          <a:solidFill>
                            <a:srgbClr val="000000"/>
                          </a:solidFill>
                          <a:effectLst/>
                        </a:rPr>
                        <a:t>I can deploy it successfully</a:t>
                      </a:r>
                    </a:p>
                  </a:txBody>
                  <a:tcPr marL="9525" marR="9525" marT="9525" anchor="b"/>
                </a:tc>
                <a:tc>
                  <a:txBody>
                    <a:bodyPr/>
                    <a:lstStyle/>
                    <a:p>
                      <a:pPr algn="ctr" fontAlgn="b"/>
                      <a:r>
                        <a:rPr lang="en-US" sz="1800" u="none" strike="noStrike">
                          <a:solidFill>
                            <a:srgbClr val="000000"/>
                          </a:solidFill>
                          <a:effectLst/>
                        </a:rPr>
                        <a:t>Installation Manual</a:t>
                      </a:r>
                    </a:p>
                  </a:txBody>
                  <a:tcPr marL="9525" marR="9525" marT="9525" anchor="b"/>
                </a:tc>
                <a:extLst>
                  <a:ext uri="{0D108BD9-81ED-4DB2-BD59-A6C34878D82A}">
                    <a16:rowId xmlns:a16="http://schemas.microsoft.com/office/drawing/2014/main" val="3238515167"/>
                  </a:ext>
                </a:extLst>
              </a:tr>
              <a:tr h="750555">
                <a:tc>
                  <a:txBody>
                    <a:bodyPr/>
                    <a:lstStyle/>
                    <a:p>
                      <a:pPr algn="ctr" fontAlgn="b"/>
                      <a:r>
                        <a:rPr lang="en-US" sz="1800" u="none" strike="noStrike">
                          <a:solidFill>
                            <a:srgbClr val="000000"/>
                          </a:solidFill>
                          <a:effectLst/>
                        </a:rPr>
                        <a:t>LTA-176</a:t>
                      </a:r>
                    </a:p>
                  </a:txBody>
                  <a:tcPr marL="9525" marR="9525" marT="9525" anchor="b"/>
                </a:tc>
                <a:tc>
                  <a:txBody>
                    <a:bodyPr/>
                    <a:lstStyle/>
                    <a:p>
                      <a:pPr algn="ctr" fontAlgn="b"/>
                      <a:r>
                        <a:rPr lang="en-US" sz="1800" u="none" strike="noStrike">
                          <a:solidFill>
                            <a:srgbClr val="000000"/>
                          </a:solidFill>
                          <a:effectLst/>
                        </a:rPr>
                        <a:t>5</a:t>
                      </a:r>
                    </a:p>
                  </a:txBody>
                  <a:tcPr marL="9525" marR="9525" marT="9525" anchor="b"/>
                </a:tc>
                <a:tc>
                  <a:txBody>
                    <a:bodyPr/>
                    <a:lstStyle/>
                    <a:p>
                      <a:pPr algn="ctr" fontAlgn="b"/>
                      <a:r>
                        <a:rPr lang="en-US" sz="1800" u="none" strike="noStrike">
                          <a:solidFill>
                            <a:srgbClr val="000000"/>
                          </a:solidFill>
                          <a:effectLst/>
                        </a:rPr>
                        <a:t>Developer</a:t>
                      </a:r>
                    </a:p>
                  </a:txBody>
                  <a:tcPr marL="9525" marR="9525" marT="9525" anchor="b"/>
                </a:tc>
                <a:tc>
                  <a:txBody>
                    <a:bodyPr/>
                    <a:lstStyle/>
                    <a:p>
                      <a:pPr algn="ctr" fontAlgn="b"/>
                      <a:r>
                        <a:rPr lang="en-US" sz="1800" u="none" strike="noStrike">
                          <a:solidFill>
                            <a:srgbClr val="000000"/>
                          </a:solidFill>
                          <a:effectLst/>
                        </a:rPr>
                        <a:t>to set up my development environment</a:t>
                      </a:r>
                    </a:p>
                  </a:txBody>
                  <a:tcPr marL="9525" marR="9525" marT="9525" anchor="b"/>
                </a:tc>
                <a:tc>
                  <a:txBody>
                    <a:bodyPr/>
                    <a:lstStyle/>
                    <a:p>
                      <a:pPr algn="ctr" fontAlgn="b"/>
                      <a:r>
                        <a:rPr lang="en-US" sz="1800" u="none" strike="noStrike">
                          <a:solidFill>
                            <a:srgbClr val="000000"/>
                          </a:solidFill>
                          <a:effectLst/>
                        </a:rPr>
                        <a:t>I can extend functionalities in the future</a:t>
                      </a:r>
                    </a:p>
                  </a:txBody>
                  <a:tcPr marL="9525" marR="9525" marT="9525" anchor="b"/>
                </a:tc>
                <a:tc>
                  <a:txBody>
                    <a:bodyPr/>
                    <a:lstStyle/>
                    <a:p>
                      <a:pPr algn="ctr" fontAlgn="b"/>
                      <a:r>
                        <a:rPr lang="en-US" sz="1800" u="none" strike="noStrike">
                          <a:solidFill>
                            <a:srgbClr val="000000"/>
                          </a:solidFill>
                          <a:effectLst/>
                        </a:rPr>
                        <a:t>Deployment Manual</a:t>
                      </a:r>
                    </a:p>
                  </a:txBody>
                  <a:tcPr marL="9525" marR="9525" marT="9525" anchor="b"/>
                </a:tc>
                <a:extLst>
                  <a:ext uri="{0D108BD9-81ED-4DB2-BD59-A6C34878D82A}">
                    <a16:rowId xmlns:a16="http://schemas.microsoft.com/office/drawing/2014/main" val="3901547280"/>
                  </a:ext>
                </a:extLst>
              </a:tr>
              <a:tr h="688008">
                <a:tc>
                  <a:txBody>
                    <a:bodyPr/>
                    <a:lstStyle/>
                    <a:p>
                      <a:pPr algn="ctr" fontAlgn="b"/>
                      <a:r>
                        <a:rPr lang="en-US" sz="1800" u="none" strike="noStrike">
                          <a:solidFill>
                            <a:srgbClr val="000000"/>
                          </a:solidFill>
                          <a:effectLst/>
                        </a:rPr>
                        <a:t>LTA-177</a:t>
                      </a:r>
                    </a:p>
                  </a:txBody>
                  <a:tcPr marL="9525" marR="9525" marT="9525" anchor="b"/>
                </a:tc>
                <a:tc>
                  <a:txBody>
                    <a:bodyPr/>
                    <a:lstStyle/>
                    <a:p>
                      <a:pPr algn="ctr" fontAlgn="b"/>
                      <a:r>
                        <a:rPr lang="en-US" sz="1800" u="none" strike="noStrike">
                          <a:solidFill>
                            <a:srgbClr val="000000"/>
                          </a:solidFill>
                          <a:effectLst/>
                        </a:rPr>
                        <a:t>3</a:t>
                      </a:r>
                    </a:p>
                  </a:txBody>
                  <a:tcPr marL="9525" marR="9525" marT="9525" anchor="b"/>
                </a:tc>
                <a:tc>
                  <a:txBody>
                    <a:bodyPr/>
                    <a:lstStyle/>
                    <a:p>
                      <a:pPr algn="ctr" fontAlgn="b"/>
                      <a:r>
                        <a:rPr lang="en-US" sz="1800" u="none" strike="noStrike">
                          <a:solidFill>
                            <a:srgbClr val="000000"/>
                          </a:solidFill>
                          <a:effectLst/>
                        </a:rPr>
                        <a:t>Student </a:t>
                      </a:r>
                    </a:p>
                  </a:txBody>
                  <a:tcPr marL="9525" marR="9525" marT="9525" anchor="b"/>
                </a:tc>
                <a:tc>
                  <a:txBody>
                    <a:bodyPr/>
                    <a:lstStyle/>
                    <a:p>
                      <a:pPr algn="ctr" fontAlgn="b"/>
                      <a:r>
                        <a:rPr lang="en-US" sz="1800" u="none" strike="noStrike">
                          <a:solidFill>
                            <a:srgbClr val="000000"/>
                          </a:solidFill>
                          <a:effectLst/>
                        </a:rPr>
                        <a:t>to have a detailed user manual for the application</a:t>
                      </a:r>
                    </a:p>
                  </a:txBody>
                  <a:tcPr marL="9525" marR="9525" marT="9525" anchor="b"/>
                </a:tc>
                <a:tc>
                  <a:txBody>
                    <a:bodyPr/>
                    <a:lstStyle/>
                    <a:p>
                      <a:pPr algn="ctr" fontAlgn="b"/>
                      <a:r>
                        <a:rPr lang="en-US" sz="1800" u="none" strike="noStrike">
                          <a:solidFill>
                            <a:srgbClr val="000000"/>
                          </a:solidFill>
                          <a:effectLst/>
                        </a:rPr>
                        <a:t>I am aware of all the functionalities of this application</a:t>
                      </a:r>
                    </a:p>
                  </a:txBody>
                  <a:tcPr marL="9525" marR="9525" marT="9525" anchor="b"/>
                </a:tc>
                <a:tc>
                  <a:txBody>
                    <a:bodyPr/>
                    <a:lstStyle/>
                    <a:p>
                      <a:pPr algn="ctr" fontAlgn="b"/>
                      <a:r>
                        <a:rPr lang="en-US" sz="1800" u="none" strike="noStrike">
                          <a:solidFill>
                            <a:srgbClr val="000000"/>
                          </a:solidFill>
                          <a:effectLst/>
                        </a:rPr>
                        <a:t>User Manual</a:t>
                      </a:r>
                    </a:p>
                  </a:txBody>
                  <a:tcPr marL="9525" marR="9525" marT="9525" anchor="b"/>
                </a:tc>
                <a:extLst>
                  <a:ext uri="{0D108BD9-81ED-4DB2-BD59-A6C34878D82A}">
                    <a16:rowId xmlns:a16="http://schemas.microsoft.com/office/drawing/2014/main" val="1543227848"/>
                  </a:ext>
                </a:extLst>
              </a:tr>
              <a:tr h="688008">
                <a:tc>
                  <a:txBody>
                    <a:bodyPr/>
                    <a:lstStyle/>
                    <a:p>
                      <a:pPr lvl="0" algn="ctr">
                        <a:buNone/>
                      </a:pPr>
                      <a:r>
                        <a:rPr lang="en-US" sz="1800" u="none" strike="noStrike">
                          <a:solidFill>
                            <a:srgbClr val="000000"/>
                          </a:solidFill>
                          <a:effectLst/>
                        </a:rPr>
                        <a:t>LTA-178</a:t>
                      </a:r>
                    </a:p>
                  </a:txBody>
                  <a:tcPr marL="9524" marR="9524" marT="9524" anchor="b"/>
                </a:tc>
                <a:tc>
                  <a:txBody>
                    <a:bodyPr/>
                    <a:lstStyle/>
                    <a:p>
                      <a:pPr lvl="0" algn="ctr">
                        <a:buNone/>
                      </a:pPr>
                      <a:r>
                        <a:rPr lang="en-US" sz="1800" u="none" strike="noStrike">
                          <a:solidFill>
                            <a:srgbClr val="000000"/>
                          </a:solidFill>
                          <a:effectLst/>
                        </a:rPr>
                        <a:t>2</a:t>
                      </a:r>
                    </a:p>
                  </a:txBody>
                  <a:tcPr marL="9524" marR="9524" marT="9524" anchor="b"/>
                </a:tc>
                <a:tc>
                  <a:txBody>
                    <a:bodyPr/>
                    <a:lstStyle/>
                    <a:p>
                      <a:pPr lvl="0" algn="ctr">
                        <a:buNone/>
                      </a:pPr>
                      <a:r>
                        <a:rPr lang="en-US" sz="1800" u="none" strike="noStrike">
                          <a:solidFill>
                            <a:srgbClr val="000000"/>
                          </a:solidFill>
                          <a:effectLst/>
                        </a:rPr>
                        <a:t>Student</a:t>
                      </a:r>
                    </a:p>
                  </a:txBody>
                  <a:tcPr marL="9524" marR="9524" marT="9524" anchor="b"/>
                </a:tc>
                <a:tc>
                  <a:txBody>
                    <a:bodyPr/>
                    <a:lstStyle/>
                    <a:p>
                      <a:pPr lvl="0" algn="ctr">
                        <a:buNone/>
                      </a:pPr>
                      <a:r>
                        <a:rPr lang="en-US" sz="1800" u="none" strike="noStrike">
                          <a:solidFill>
                            <a:srgbClr val="000000"/>
                          </a:solidFill>
                          <a:effectLst/>
                        </a:rPr>
                        <a:t>To delete the history from the history section </a:t>
                      </a:r>
                    </a:p>
                  </a:txBody>
                  <a:tcPr marL="9524" marR="9524" marT="9524" anchor="b"/>
                </a:tc>
                <a:tc>
                  <a:txBody>
                    <a:bodyPr/>
                    <a:lstStyle/>
                    <a:p>
                      <a:pPr lvl="0" algn="ctr">
                        <a:buNone/>
                      </a:pPr>
                      <a:r>
                        <a:rPr lang="en-US" sz="1800" b="0" i="0" u="none" strike="noStrike" noProof="0">
                          <a:solidFill>
                            <a:srgbClr val="000000"/>
                          </a:solidFill>
                          <a:effectLst/>
                          <a:latin typeface="Calibri"/>
                        </a:rPr>
                        <a:t>others may not be able to see my translations</a:t>
                      </a:r>
                      <a:endParaRPr lang="en-US" sz="1800"/>
                    </a:p>
                  </a:txBody>
                  <a:tcPr marL="9524" marR="9524" marT="9524" anchor="b"/>
                </a:tc>
                <a:tc>
                  <a:txBody>
                    <a:bodyPr/>
                    <a:lstStyle/>
                    <a:p>
                      <a:pPr lvl="0" algn="ctr">
                        <a:buNone/>
                      </a:pPr>
                      <a:r>
                        <a:rPr lang="en-US" sz="1800" u="none" strike="noStrike">
                          <a:solidFill>
                            <a:srgbClr val="000000"/>
                          </a:solidFill>
                          <a:effectLst/>
                        </a:rPr>
                        <a:t>Delete  Button</a:t>
                      </a:r>
                    </a:p>
                  </a:txBody>
                  <a:tcPr marL="9524" marR="9524" marT="9524" anchor="b"/>
                </a:tc>
                <a:extLst>
                  <a:ext uri="{0D108BD9-81ED-4DB2-BD59-A6C34878D82A}">
                    <a16:rowId xmlns:a16="http://schemas.microsoft.com/office/drawing/2014/main" val="36662457"/>
                  </a:ext>
                </a:extLst>
              </a:tr>
              <a:tr h="688008">
                <a:tc>
                  <a:txBody>
                    <a:bodyPr/>
                    <a:lstStyle/>
                    <a:p>
                      <a:pPr algn="ctr" fontAlgn="b"/>
                      <a:r>
                        <a:rPr lang="en-US" sz="1800" u="none" strike="noStrike">
                          <a:solidFill>
                            <a:srgbClr val="000000"/>
                          </a:solidFill>
                          <a:effectLst/>
                        </a:rPr>
                        <a:t>LTA-179</a:t>
                      </a:r>
                    </a:p>
                  </a:txBody>
                  <a:tcPr marL="9525" marR="9525" marT="9525" anchor="b"/>
                </a:tc>
                <a:tc>
                  <a:txBody>
                    <a:bodyPr/>
                    <a:lstStyle/>
                    <a:p>
                      <a:pPr algn="ctr" fontAlgn="b"/>
                      <a:r>
                        <a:rPr lang="en-US" sz="1800" u="none" strike="noStrike">
                          <a:solidFill>
                            <a:srgbClr val="000000"/>
                          </a:solidFill>
                          <a:effectLst/>
                        </a:rPr>
                        <a:t>5</a:t>
                      </a:r>
                    </a:p>
                  </a:txBody>
                  <a:tcPr marL="9525" marR="9525" marT="9525" anchor="b"/>
                </a:tc>
                <a:tc>
                  <a:txBody>
                    <a:bodyPr/>
                    <a:lstStyle/>
                    <a:p>
                      <a:pPr algn="ctr" fontAlgn="b"/>
                      <a:r>
                        <a:rPr lang="en-US" sz="1800" u="none" strike="noStrike">
                          <a:solidFill>
                            <a:srgbClr val="000000"/>
                          </a:solidFill>
                          <a:effectLst/>
                        </a:rPr>
                        <a:t>Lawyer</a:t>
                      </a:r>
                    </a:p>
                  </a:txBody>
                  <a:tcPr marL="9525" marR="9525" marT="9525" anchor="b"/>
                </a:tc>
                <a:tc>
                  <a:txBody>
                    <a:bodyPr/>
                    <a:lstStyle/>
                    <a:p>
                      <a:pPr algn="ctr" fontAlgn="b"/>
                      <a:r>
                        <a:rPr lang="en-US" sz="1800" u="none" strike="noStrike">
                          <a:solidFill>
                            <a:srgbClr val="000000"/>
                          </a:solidFill>
                          <a:effectLst/>
                        </a:rPr>
                        <a:t>to translate the output into the language selected from a dropdown</a:t>
                      </a:r>
                    </a:p>
                  </a:txBody>
                  <a:tcPr marL="9525" marR="9525" marT="9525" anchor="b"/>
                </a:tc>
                <a:tc>
                  <a:txBody>
                    <a:bodyPr/>
                    <a:lstStyle/>
                    <a:p>
                      <a:pPr algn="ctr" fontAlgn="b"/>
                      <a:r>
                        <a:rPr lang="en-US" sz="1800" u="none" strike="noStrike">
                          <a:solidFill>
                            <a:srgbClr val="000000"/>
                          </a:solidFill>
                          <a:effectLst/>
                        </a:rPr>
                        <a:t>I can easily get translations in my preferred language</a:t>
                      </a:r>
                    </a:p>
                  </a:txBody>
                  <a:tcPr marL="9525" marR="9525" marT="9525" anchor="b"/>
                </a:tc>
                <a:tc>
                  <a:txBody>
                    <a:bodyPr/>
                    <a:lstStyle/>
                    <a:p>
                      <a:pPr algn="ctr" fontAlgn="b"/>
                      <a:r>
                        <a:rPr lang="en-US" sz="1800" u="none" strike="noStrike">
                          <a:solidFill>
                            <a:srgbClr val="000000"/>
                          </a:solidFill>
                          <a:effectLst/>
                        </a:rPr>
                        <a:t>Translation Output</a:t>
                      </a:r>
                    </a:p>
                  </a:txBody>
                  <a:tcPr marL="9525" marR="9525" marT="9525" anchor="b"/>
                </a:tc>
                <a:extLst>
                  <a:ext uri="{0D108BD9-81ED-4DB2-BD59-A6C34878D82A}">
                    <a16:rowId xmlns:a16="http://schemas.microsoft.com/office/drawing/2014/main" val="3696424862"/>
                  </a:ext>
                </a:extLst>
              </a:tr>
            </a:tbl>
          </a:graphicData>
        </a:graphic>
      </p:graphicFrame>
    </p:spTree>
    <p:extLst>
      <p:ext uri="{BB962C8B-B14F-4D97-AF65-F5344CB8AC3E}">
        <p14:creationId xmlns:p14="http://schemas.microsoft.com/office/powerpoint/2010/main" val="1305224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716293"/>
            <a:ext cx="15315564" cy="1231106"/>
          </a:xfrm>
          <a:prstGeom prst="rect">
            <a:avLst/>
          </a:prstGeom>
        </p:spPr>
        <p:txBody>
          <a:bodyPr lIns="0" tIns="0" rIns="0" bIns="0" rtlCol="0" anchor="t">
            <a:spAutoFit/>
          </a:bodyPr>
          <a:lstStyle/>
          <a:p>
            <a:pPr algn="ctr">
              <a:lnSpc>
                <a:spcPts val="9595"/>
              </a:lnSpc>
            </a:pPr>
            <a:r>
              <a:rPr lang="en-US" sz="8000">
                <a:solidFill>
                  <a:srgbClr val="FFFFFF"/>
                </a:solidFill>
                <a:latin typeface="Bobby Jones"/>
                <a:ea typeface="Bobby Jones"/>
                <a:cs typeface="Bobby Jones"/>
                <a:sym typeface="Bobby Jones"/>
              </a:rPr>
              <a:t>TEAM ROLE &amp; RESPONSIBILITIES</a:t>
            </a:r>
            <a:endParaRPr lang="en-US" sz="8000">
              <a:solidFill>
                <a:srgbClr val="FFFFFF"/>
              </a:solidFill>
              <a:latin typeface="Bobby Jones"/>
              <a:ea typeface="Bobby Jones"/>
              <a:cs typeface="Bobby Jones"/>
            </a:endParaRPr>
          </a:p>
        </p:txBody>
      </p:sp>
      <p:pic>
        <p:nvPicPr>
          <p:cNvPr id="6" name="Picture 5" descr="A person with a beard and mustache wearing a red shirt&#10;&#10;Description automatically generated">
            <a:extLst>
              <a:ext uri="{FF2B5EF4-FFF2-40B4-BE49-F238E27FC236}">
                <a16:creationId xmlns:a16="http://schemas.microsoft.com/office/drawing/2014/main" id="{FB1AA40F-88BD-D9B9-3F52-61EBD68FEDA5}"/>
              </a:ext>
            </a:extLst>
          </p:cNvPr>
          <p:cNvPicPr>
            <a:picLocks noChangeAspect="1"/>
          </p:cNvPicPr>
          <p:nvPr/>
        </p:nvPicPr>
        <p:blipFill>
          <a:blip r:embed="rId4"/>
          <a:srcRect t="122" r="680" b="17021"/>
          <a:stretch/>
        </p:blipFill>
        <p:spPr>
          <a:xfrm>
            <a:off x="7738888" y="3320669"/>
            <a:ext cx="2809153" cy="3161661"/>
          </a:xfrm>
          <a:prstGeom prst="rect">
            <a:avLst/>
          </a:prstGeom>
        </p:spPr>
      </p:pic>
      <p:sp>
        <p:nvSpPr>
          <p:cNvPr id="7" name="TextBox 6">
            <a:extLst>
              <a:ext uri="{FF2B5EF4-FFF2-40B4-BE49-F238E27FC236}">
                <a16:creationId xmlns:a16="http://schemas.microsoft.com/office/drawing/2014/main" id="{CFE2546B-83F8-F519-29D0-7530C9EAD703}"/>
              </a:ext>
            </a:extLst>
          </p:cNvPr>
          <p:cNvSpPr txBox="1"/>
          <p:nvPr/>
        </p:nvSpPr>
        <p:spPr>
          <a:xfrm>
            <a:off x="179819" y="6668636"/>
            <a:ext cx="5624849"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ea typeface="Jua"/>
                <a:cs typeface="Segoe UI"/>
              </a:rPr>
              <a:t>Steve  St Fleur </a:t>
            </a:r>
            <a:endParaRPr lang="en-US" sz="4400">
              <a:solidFill>
                <a:srgbClr val="000000"/>
              </a:solidFill>
              <a:latin typeface="Pristina"/>
              <a:ea typeface="Jua"/>
              <a:cs typeface="Segoe UI"/>
            </a:endParaRPr>
          </a:p>
          <a:p>
            <a:pPr algn="ctr"/>
            <a:r>
              <a:rPr lang="en-US" sz="3200">
                <a:solidFill>
                  <a:srgbClr val="FFFFFF"/>
                </a:solidFill>
                <a:latin typeface="Pristina"/>
                <a:ea typeface="Jua"/>
                <a:cs typeface="Segoe UI"/>
              </a:rPr>
              <a:t>Developer</a:t>
            </a:r>
            <a:endParaRPr lang="en-US" sz="3200" err="1">
              <a:latin typeface="Pristina"/>
              <a:cs typeface="Segoe UI"/>
            </a:endParaRPr>
          </a:p>
        </p:txBody>
      </p:sp>
      <p:sp>
        <p:nvSpPr>
          <p:cNvPr id="8" name="TextBox 7">
            <a:extLst>
              <a:ext uri="{FF2B5EF4-FFF2-40B4-BE49-F238E27FC236}">
                <a16:creationId xmlns:a16="http://schemas.microsoft.com/office/drawing/2014/main" id="{1D5D667E-A513-FC1D-59F0-0E60678A22CD}"/>
              </a:ext>
            </a:extLst>
          </p:cNvPr>
          <p:cNvSpPr txBox="1"/>
          <p:nvPr/>
        </p:nvSpPr>
        <p:spPr>
          <a:xfrm>
            <a:off x="6711043" y="6666615"/>
            <a:ext cx="486591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cs typeface="Segoe UI"/>
              </a:rPr>
              <a:t>Venkat Sai Pallapu</a:t>
            </a:r>
            <a:r>
              <a:rPr lang="en-US" sz="3000">
                <a:latin typeface="Jua"/>
                <a:cs typeface="Segoe UI"/>
              </a:rPr>
              <a:t>​</a:t>
            </a:r>
            <a:endParaRPr lang="en-US" sz="3000">
              <a:latin typeface="Jua"/>
              <a:ea typeface="Jua"/>
              <a:cs typeface="Segoe UI"/>
            </a:endParaRPr>
          </a:p>
          <a:p>
            <a:pPr algn="ctr"/>
            <a:r>
              <a:rPr lang="en-US" sz="3200">
                <a:solidFill>
                  <a:srgbClr val="FFFFFF"/>
                </a:solidFill>
                <a:latin typeface="Pristina"/>
                <a:cs typeface="Segoe UI"/>
              </a:rPr>
              <a:t>Developer</a:t>
            </a:r>
            <a:endParaRPr lang="en-US" sz="3200">
              <a:latin typeface="Pristina"/>
              <a:cs typeface="Segoe UI"/>
            </a:endParaRPr>
          </a:p>
        </p:txBody>
      </p:sp>
      <p:sp>
        <p:nvSpPr>
          <p:cNvPr id="9" name="TextBox 8">
            <a:extLst>
              <a:ext uri="{FF2B5EF4-FFF2-40B4-BE49-F238E27FC236}">
                <a16:creationId xmlns:a16="http://schemas.microsoft.com/office/drawing/2014/main" id="{2318DB12-449B-5FEE-1403-15B9B1F6FD59}"/>
              </a:ext>
            </a:extLst>
          </p:cNvPr>
          <p:cNvSpPr txBox="1"/>
          <p:nvPr/>
        </p:nvSpPr>
        <p:spPr>
          <a:xfrm>
            <a:off x="13057414" y="6667500"/>
            <a:ext cx="4849585"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cs typeface="Segoe UI"/>
              </a:rPr>
              <a:t>Pavan Polireddy</a:t>
            </a:r>
            <a:endParaRPr lang="en-US" sz="3000">
              <a:solidFill>
                <a:srgbClr val="FFFFFF"/>
              </a:solidFill>
              <a:latin typeface="Jua"/>
              <a:ea typeface="Jua"/>
              <a:cs typeface="Segoe UI"/>
            </a:endParaRPr>
          </a:p>
          <a:p>
            <a:pPr algn="ctr"/>
            <a:r>
              <a:rPr lang="en-US" sz="3200">
                <a:solidFill>
                  <a:srgbClr val="FFFFFF"/>
                </a:solidFill>
                <a:latin typeface="Pristina"/>
                <a:cs typeface="Segoe UI"/>
              </a:rPr>
              <a:t>Developer</a:t>
            </a:r>
            <a:r>
              <a:rPr lang="en-US" sz="3200">
                <a:latin typeface="Pristina"/>
                <a:cs typeface="Segoe UI"/>
              </a:rPr>
              <a:t>​</a:t>
            </a:r>
            <a:endParaRPr lang="en-US" sz="3200"/>
          </a:p>
        </p:txBody>
      </p:sp>
      <p:pic>
        <p:nvPicPr>
          <p:cNvPr id="11" name="Picture 10" descr="A person standing outside in a park&#10;&#10;Description automatically generated">
            <a:extLst>
              <a:ext uri="{FF2B5EF4-FFF2-40B4-BE49-F238E27FC236}">
                <a16:creationId xmlns:a16="http://schemas.microsoft.com/office/drawing/2014/main" id="{0C135E76-4292-9A9E-1948-60736EA1CED1}"/>
              </a:ext>
            </a:extLst>
          </p:cNvPr>
          <p:cNvPicPr>
            <a:picLocks noChangeAspect="1"/>
          </p:cNvPicPr>
          <p:nvPr/>
        </p:nvPicPr>
        <p:blipFill>
          <a:blip r:embed="rId5">
            <a:extLst>
              <a:ext uri="{28A0092B-C50C-407E-A947-70E740481C1C}">
                <a14:useLocalDpi xmlns:a14="http://schemas.microsoft.com/office/drawing/2010/main" val="0"/>
              </a:ext>
            </a:extLst>
          </a:blip>
          <a:srcRect t="25803"/>
          <a:stretch/>
        </p:blipFill>
        <p:spPr>
          <a:xfrm>
            <a:off x="13975964" y="3315184"/>
            <a:ext cx="3007550" cy="3151700"/>
          </a:xfrm>
          <a:prstGeom prst="rect">
            <a:avLst/>
          </a:prstGeom>
        </p:spPr>
      </p:pic>
      <p:pic>
        <p:nvPicPr>
          <p:cNvPr id="4" name="Picture 3" descr="A person standing in front of a logo&#10;&#10;Description automatically generated">
            <a:extLst>
              <a:ext uri="{FF2B5EF4-FFF2-40B4-BE49-F238E27FC236}">
                <a16:creationId xmlns:a16="http://schemas.microsoft.com/office/drawing/2014/main" id="{855125FA-7A46-0869-83B1-24949740F6C3}"/>
              </a:ext>
            </a:extLst>
          </p:cNvPr>
          <p:cNvPicPr>
            <a:picLocks noChangeAspect="1"/>
          </p:cNvPicPr>
          <p:nvPr/>
        </p:nvPicPr>
        <p:blipFill>
          <a:blip r:embed="rId6"/>
          <a:stretch>
            <a:fillRect/>
          </a:stretch>
        </p:blipFill>
        <p:spPr>
          <a:xfrm>
            <a:off x="1159895" y="3315253"/>
            <a:ext cx="3673238" cy="3144796"/>
          </a:xfrm>
          <a:prstGeom prst="rect">
            <a:avLst/>
          </a:prstGeom>
        </p:spPr>
      </p:pic>
      <p:pic>
        <p:nvPicPr>
          <p:cNvPr id="14" name="Picture 13" descr="A blue and yellow logo&#10;&#10;Description automatically generated">
            <a:extLst>
              <a:ext uri="{FF2B5EF4-FFF2-40B4-BE49-F238E27FC236}">
                <a16:creationId xmlns:a16="http://schemas.microsoft.com/office/drawing/2014/main" id="{51411322-11E1-5C80-F1B0-113AFB3394E8}"/>
              </a:ext>
            </a:extLst>
          </p:cNvPr>
          <p:cNvPicPr>
            <a:picLocks noChangeAspect="1"/>
          </p:cNvPicPr>
          <p:nvPr/>
        </p:nvPicPr>
        <p:blipFill>
          <a:blip r:embed="rId7"/>
          <a:stretch>
            <a:fillRect/>
          </a:stretch>
        </p:blipFill>
        <p:spPr>
          <a:xfrm>
            <a:off x="-652" y="326"/>
            <a:ext cx="1085821" cy="1027369"/>
          </a:xfrm>
          <a:prstGeom prst="rect">
            <a:avLst/>
          </a:prstGeom>
        </p:spPr>
      </p:pic>
      <p:pic>
        <p:nvPicPr>
          <p:cNvPr id="10" name="Graphic 9" descr="Pin with solid fill">
            <a:extLst>
              <a:ext uri="{FF2B5EF4-FFF2-40B4-BE49-F238E27FC236}">
                <a16:creationId xmlns:a16="http://schemas.microsoft.com/office/drawing/2014/main" id="{7447FE86-9E86-718E-15BB-428C361EF3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4206943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6" name="TextBox 5">
            <a:extLst>
              <a:ext uri="{FF2B5EF4-FFF2-40B4-BE49-F238E27FC236}">
                <a16:creationId xmlns:a16="http://schemas.microsoft.com/office/drawing/2014/main" id="{F360B818-68B2-8475-912C-ABF9336D371F}"/>
              </a:ext>
            </a:extLst>
          </p:cNvPr>
          <p:cNvSpPr txBox="1"/>
          <p:nvPr/>
        </p:nvSpPr>
        <p:spPr>
          <a:xfrm>
            <a:off x="12753169" y="8982580"/>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graphicFrame>
        <p:nvGraphicFramePr>
          <p:cNvPr id="9" name="Table 8">
            <a:extLst>
              <a:ext uri="{FF2B5EF4-FFF2-40B4-BE49-F238E27FC236}">
                <a16:creationId xmlns:a16="http://schemas.microsoft.com/office/drawing/2014/main" id="{12FA8482-8AB7-C18E-34D0-F85F36639F6F}"/>
              </a:ext>
            </a:extLst>
          </p:cNvPr>
          <p:cNvGraphicFramePr>
            <a:graphicFrameLocks noGrp="1"/>
          </p:cNvGraphicFramePr>
          <p:nvPr>
            <p:extLst>
              <p:ext uri="{D42A27DB-BD31-4B8C-83A1-F6EECF244321}">
                <p14:modId xmlns:p14="http://schemas.microsoft.com/office/powerpoint/2010/main" val="4064639811"/>
              </p:ext>
            </p:extLst>
          </p:nvPr>
        </p:nvGraphicFramePr>
        <p:xfrm>
          <a:off x="1099867" y="1509622"/>
          <a:ext cx="15938849" cy="7438909"/>
        </p:xfrm>
        <a:graphic>
          <a:graphicData uri="http://schemas.openxmlformats.org/drawingml/2006/table">
            <a:tbl>
              <a:tblPr bandRow="1">
                <a:tableStyleId>{775DCB02-9BB8-47FD-8907-85C794F793BA}</a:tableStyleId>
              </a:tblPr>
              <a:tblGrid>
                <a:gridCol w="1076718">
                  <a:extLst>
                    <a:ext uri="{9D8B030D-6E8A-4147-A177-3AD203B41FA5}">
                      <a16:colId xmlns:a16="http://schemas.microsoft.com/office/drawing/2014/main" val="121790501"/>
                    </a:ext>
                  </a:extLst>
                </a:gridCol>
                <a:gridCol w="6662203">
                  <a:extLst>
                    <a:ext uri="{9D8B030D-6E8A-4147-A177-3AD203B41FA5}">
                      <a16:colId xmlns:a16="http://schemas.microsoft.com/office/drawing/2014/main" val="634220011"/>
                    </a:ext>
                  </a:extLst>
                </a:gridCol>
                <a:gridCol w="7420843">
                  <a:extLst>
                    <a:ext uri="{9D8B030D-6E8A-4147-A177-3AD203B41FA5}">
                      <a16:colId xmlns:a16="http://schemas.microsoft.com/office/drawing/2014/main" val="1631978176"/>
                    </a:ext>
                  </a:extLst>
                </a:gridCol>
                <a:gridCol w="779085">
                  <a:extLst>
                    <a:ext uri="{9D8B030D-6E8A-4147-A177-3AD203B41FA5}">
                      <a16:colId xmlns:a16="http://schemas.microsoft.com/office/drawing/2014/main" val="4154534933"/>
                    </a:ext>
                  </a:extLst>
                </a:gridCol>
              </a:tblGrid>
              <a:tr h="318613">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852624368"/>
                  </a:ext>
                </a:extLst>
              </a:tr>
              <a:tr h="492404">
                <a:tc rowSpan="2">
                  <a:txBody>
                    <a:bodyPr/>
                    <a:lstStyle/>
                    <a:p>
                      <a:pPr algn="ctr"/>
                      <a:r>
                        <a:rPr lang="en-US">
                          <a:effectLst/>
                        </a:rPr>
                        <a:t>LTA-124</a:t>
                      </a:r>
                    </a:p>
                  </a:txBody>
                  <a:tcPr marL="0" marR="0" marT="0" marB="0" anchor="ctr"/>
                </a:tc>
                <a:tc gridSpan="2">
                  <a:txBody>
                    <a:bodyPr/>
                    <a:lstStyle/>
                    <a:p>
                      <a:pPr algn="ctr"/>
                      <a:r>
                        <a:rPr lang="en-US">
                          <a:effectLst/>
                        </a:rPr>
                        <a:t>As a Lawyer, I want to be informed if my audio recording exceeds a certain time limit, so that I can manage the length of my input and avoid losing the recording</a:t>
                      </a:r>
                    </a:p>
                  </a:txBody>
                  <a:tcPr marL="0" marR="0" marT="0" marB="0" anchor="ctr"/>
                </a:tc>
                <a:tc hMerge="1">
                  <a:txBody>
                    <a:bodyPr/>
                    <a:lstStyle/>
                    <a:p>
                      <a:endParaRPr lang="en-US"/>
                    </a:p>
                  </a:txBody>
                  <a:tcPr marL="0" marR="0" marT="0" marB="0" horzOverflow="overflow"/>
                </a:tc>
                <a:tc rowSpan="2">
                  <a:txBody>
                    <a:bodyPr/>
                    <a:lstStyle/>
                    <a:p>
                      <a:pPr algn="ctr"/>
                      <a:r>
                        <a:rPr lang="en-US">
                          <a:effectLst/>
                        </a:rPr>
                        <a:t>2</a:t>
                      </a:r>
                    </a:p>
                  </a:txBody>
                  <a:tcPr marL="0" marR="0" marT="0" marB="0" anchor="ctr"/>
                </a:tc>
                <a:extLst>
                  <a:ext uri="{0D108BD9-81ED-4DB2-BD59-A6C34878D82A}">
                    <a16:rowId xmlns:a16="http://schemas.microsoft.com/office/drawing/2014/main" val="3889211285"/>
                  </a:ext>
                </a:extLst>
              </a:tr>
              <a:tr h="999290">
                <a:tc vMerge="1">
                  <a:txBody>
                    <a:bodyPr/>
                    <a:lstStyle/>
                    <a:p>
                      <a:endParaRPr lang="en-US"/>
                    </a:p>
                  </a:txBody>
                  <a:tcPr marL="0" marR="0" marT="0" marB="0" horzOverflow="overflow"/>
                </a:tc>
                <a:tc>
                  <a:txBody>
                    <a:bodyPr/>
                    <a:lstStyle/>
                    <a:p>
                      <a:pPr algn="ctr"/>
                      <a:r>
                        <a:rPr lang="en-US">
                          <a:effectLst/>
                        </a:rPr>
                        <a:t>Given a customer is using the record audio feature</a:t>
                      </a:r>
                      <a:br>
                        <a:rPr lang="en-US">
                          <a:effectLst/>
                        </a:rPr>
                      </a:br>
                      <a:r>
                        <a:rPr lang="en-US">
                          <a:effectLst/>
                        </a:rPr>
                        <a:t>When they are recording audio</a:t>
                      </a:r>
                      <a:br>
                        <a:rPr lang="en-US">
                          <a:effectLst/>
                        </a:rPr>
                      </a:br>
                      <a:r>
                        <a:rPr lang="en-US">
                          <a:effectLst/>
                        </a:rPr>
                        <a:t>Then they should be alerted if they are exceeding the recording time limit</a:t>
                      </a:r>
                    </a:p>
                  </a:txBody>
                  <a:tcPr marL="0" marR="0" marT="0" marB="0" anchor="ctr"/>
                </a:tc>
                <a:tc>
                  <a:txBody>
                    <a:bodyPr/>
                    <a:lstStyle/>
                    <a:p>
                      <a:pPr algn="ctr"/>
                      <a:r>
                        <a:rPr lang="en-US">
                          <a:effectLst/>
                        </a:rPr>
                        <a:t>The system enforces a maximum recording time (e.g., 2 minutes).</a:t>
                      </a:r>
                      <a:br>
                        <a:rPr lang="en-US">
                          <a:effectLst/>
                        </a:rPr>
                      </a:br>
                      <a:r>
                        <a:rPr lang="en-US">
                          <a:effectLst/>
                        </a:rPr>
                        <a:t>An error message or notification is shown if the user exceeds the recording limit.</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3559448676"/>
                  </a:ext>
                </a:extLst>
              </a:tr>
              <a:tr h="419991">
                <a:tc rowSpan="2">
                  <a:txBody>
                    <a:bodyPr/>
                    <a:lstStyle/>
                    <a:p>
                      <a:pPr algn="ctr"/>
                      <a:r>
                        <a:rPr lang="en-US">
                          <a:effectLst/>
                        </a:rPr>
                        <a:t>LTA-126</a:t>
                      </a:r>
                    </a:p>
                  </a:txBody>
                  <a:tcPr marL="0" marR="0" marT="0" marB="0" anchor="ctr"/>
                </a:tc>
                <a:tc gridSpan="2">
                  <a:txBody>
                    <a:bodyPr/>
                    <a:lstStyle/>
                    <a:p>
                      <a:pPr algn="ctr"/>
                      <a:r>
                        <a:rPr lang="en-US">
                          <a:effectLst/>
                        </a:rPr>
                        <a:t>As a Student, I want a dropdown menu for selecting the output language, so that I can receive translations in any language of my choice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2</a:t>
                      </a:r>
                    </a:p>
                  </a:txBody>
                  <a:tcPr marL="0" marR="0" marT="0" marB="0" anchor="ctr"/>
                </a:tc>
                <a:extLst>
                  <a:ext uri="{0D108BD9-81ED-4DB2-BD59-A6C34878D82A}">
                    <a16:rowId xmlns:a16="http://schemas.microsoft.com/office/drawing/2014/main" val="1555313030"/>
                  </a:ext>
                </a:extLst>
              </a:tr>
              <a:tr h="1752384">
                <a:tc vMerge="1">
                  <a:txBody>
                    <a:bodyPr/>
                    <a:lstStyle/>
                    <a:p>
                      <a:endParaRPr lang="en-US"/>
                    </a:p>
                  </a:txBody>
                  <a:tcPr marL="0" marR="0" marT="0" marB="0" horzOverflow="overflow"/>
                </a:tc>
                <a:tc>
                  <a:txBody>
                    <a:bodyPr/>
                    <a:lstStyle/>
                    <a:p>
                      <a:pPr algn="ctr"/>
                      <a:r>
                        <a:rPr lang="en-US">
                          <a:effectLst/>
                        </a:rPr>
                        <a:t>Given a student wants to translate their transcription</a:t>
                      </a:r>
                      <a:br>
                        <a:rPr lang="en-US">
                          <a:effectLst/>
                        </a:rPr>
                      </a:br>
                      <a:r>
                        <a:rPr lang="en-US">
                          <a:effectLst/>
                        </a:rPr>
                        <a:t>When they click the dropdown menu</a:t>
                      </a:r>
                      <a:br>
                        <a:rPr lang="en-US">
                          <a:effectLst/>
                        </a:rPr>
                      </a:br>
                      <a:r>
                        <a:rPr lang="en-US">
                          <a:effectLst/>
                        </a:rPr>
                        <a:t>Then they should see a list of output languages so they can translate their work</a:t>
                      </a:r>
                    </a:p>
                  </a:txBody>
                  <a:tcPr marL="0" marR="0" marT="0" marB="0" anchor="ctr"/>
                </a:tc>
                <a:tc>
                  <a:txBody>
                    <a:bodyPr/>
                    <a:lstStyle/>
                    <a:p>
                      <a:pPr algn="ctr"/>
                      <a:r>
                        <a:rPr lang="en-US">
                          <a:effectLst/>
                        </a:rPr>
                        <a:t>A dropdown menu is available next to the output field for selecting the output language.</a:t>
                      </a:r>
                      <a:br>
                        <a:rPr lang="en-US">
                          <a:effectLst/>
                        </a:rPr>
                      </a:br>
                      <a:r>
                        <a:rPr lang="en-US">
                          <a:effectLst/>
                        </a:rPr>
                        <a:t>The dropdown displays a list of available languages for the user to choose from.</a:t>
                      </a:r>
                      <a:br>
                        <a:rPr lang="en-US">
                          <a:effectLst/>
                        </a:rPr>
                      </a:br>
                      <a:r>
                        <a:rPr lang="en-US">
                          <a:effectLst/>
                        </a:rPr>
                        <a:t>The user can select any language from the list as the output language.</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94440971"/>
                  </a:ext>
                </a:extLst>
              </a:tr>
              <a:tr h="564815">
                <a:tc rowSpan="2">
                  <a:txBody>
                    <a:bodyPr/>
                    <a:lstStyle/>
                    <a:p>
                      <a:pPr algn="ctr"/>
                      <a:r>
                        <a:rPr lang="en-US">
                          <a:effectLst/>
                        </a:rPr>
                        <a:t>LTA-138</a:t>
                      </a:r>
                    </a:p>
                  </a:txBody>
                  <a:tcPr marL="0" marR="0" marT="0" marB="0" anchor="ctr"/>
                </a:tc>
                <a:tc gridSpan="2">
                  <a:txBody>
                    <a:bodyPr/>
                    <a:lstStyle/>
                    <a:p>
                      <a:pPr algn="ctr"/>
                      <a:r>
                        <a:rPr lang="en-US">
                          <a:effectLst/>
                        </a:rPr>
                        <a:t>As an Admin, I want to configure the Firebase database by following the provided UML diagram, so that the database structure aligns with the system's requirements and functions efficiently</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1433099273"/>
                  </a:ext>
                </a:extLst>
              </a:tr>
              <a:tr h="2737186">
                <a:tc vMerge="1">
                  <a:txBody>
                    <a:bodyPr/>
                    <a:lstStyle/>
                    <a:p>
                      <a:endParaRPr lang="en-US"/>
                    </a:p>
                  </a:txBody>
                  <a:tcPr marL="0" marR="0" marT="0" marB="0" horzOverflow="overflow"/>
                </a:tc>
                <a:tc>
                  <a:txBody>
                    <a:bodyPr/>
                    <a:lstStyle/>
                    <a:p>
                      <a:pPr algn="ctr"/>
                      <a:r>
                        <a:rPr lang="en-US">
                          <a:effectLst/>
                        </a:rPr>
                        <a:t>Given an Admin wants to configure a Firebase Database</a:t>
                      </a:r>
                      <a:br>
                        <a:rPr lang="en-US">
                          <a:effectLst/>
                        </a:rPr>
                      </a:br>
                      <a:r>
                        <a:rPr lang="en-US">
                          <a:effectLst/>
                        </a:rPr>
                        <a:t>When following our provided UML diagram</a:t>
                      </a:r>
                      <a:br>
                        <a:rPr lang="en-US">
                          <a:effectLst/>
                        </a:rPr>
                      </a:br>
                      <a:r>
                        <a:rPr lang="en-US">
                          <a:effectLst/>
                        </a:rPr>
                        <a:t>Then they can duplicate our production environment</a:t>
                      </a:r>
                    </a:p>
                  </a:txBody>
                  <a:tcPr marL="0" marR="0" marT="0" marB="0" anchor="ctr"/>
                </a:tc>
                <a:tc>
                  <a:txBody>
                    <a:bodyPr/>
                    <a:lstStyle/>
                    <a:p>
                      <a:pPr algn="ctr"/>
                      <a:r>
                        <a:rPr lang="en-US">
                          <a:effectLst/>
                        </a:rPr>
                        <a:t>Implement the database structure in Firebase as per the attached UML diagram</a:t>
                      </a:r>
                      <a:br>
                        <a:rPr lang="en-US">
                          <a:effectLst/>
                        </a:rPr>
                      </a:br>
                      <a:r>
                        <a:rPr lang="en-US">
                          <a:effectLst/>
                        </a:rPr>
                        <a:t>Set up collections and documents to match the entities and relationships shown in the UML</a:t>
                      </a:r>
                      <a:br>
                        <a:rPr lang="en-US">
                          <a:effectLst/>
                        </a:rPr>
                      </a:br>
                      <a:r>
                        <a:rPr lang="en-US">
                          <a:effectLst/>
                        </a:rPr>
                        <a:t>Verify the database supports the required operations (e.g. create, read, update, delete)</a:t>
                      </a:r>
                      <a:br>
                        <a:rPr lang="en-US">
                          <a:effectLst/>
                        </a:rPr>
                      </a:br>
                      <a:r>
                        <a:rPr lang="en-US">
                          <a:effectLst/>
                        </a:rPr>
                        <a:t>Test the Firebase database setup to ensure it meets the system's performance and security standards</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3970311322"/>
                  </a:ext>
                </a:extLst>
              </a:tr>
            </a:tbl>
          </a:graphicData>
        </a:graphic>
      </p:graphicFrame>
    </p:spTree>
    <p:extLst>
      <p:ext uri="{BB962C8B-B14F-4D97-AF65-F5344CB8AC3E}">
        <p14:creationId xmlns:p14="http://schemas.microsoft.com/office/powerpoint/2010/main" val="1026842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3" name="TextBox 2">
            <a:extLst>
              <a:ext uri="{FF2B5EF4-FFF2-40B4-BE49-F238E27FC236}">
                <a16:creationId xmlns:a16="http://schemas.microsoft.com/office/drawing/2014/main" id="{C431ADF2-1A42-5B3E-B8D4-5FF416EC722B}"/>
              </a:ext>
            </a:extLst>
          </p:cNvPr>
          <p:cNvSpPr txBox="1"/>
          <p:nvPr/>
        </p:nvSpPr>
        <p:spPr>
          <a:xfrm>
            <a:off x="13006396" y="960242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graphicFrame>
        <p:nvGraphicFramePr>
          <p:cNvPr id="6" name="Table 5">
            <a:extLst>
              <a:ext uri="{FF2B5EF4-FFF2-40B4-BE49-F238E27FC236}">
                <a16:creationId xmlns:a16="http://schemas.microsoft.com/office/drawing/2014/main" id="{76E9D469-7019-6FB4-2D4B-FEB4E455D9F5}"/>
              </a:ext>
            </a:extLst>
          </p:cNvPr>
          <p:cNvGraphicFramePr>
            <a:graphicFrameLocks noGrp="1"/>
          </p:cNvGraphicFramePr>
          <p:nvPr>
            <p:extLst>
              <p:ext uri="{D42A27DB-BD31-4B8C-83A1-F6EECF244321}">
                <p14:modId xmlns:p14="http://schemas.microsoft.com/office/powerpoint/2010/main" val="478653149"/>
              </p:ext>
            </p:extLst>
          </p:nvPr>
        </p:nvGraphicFramePr>
        <p:xfrm>
          <a:off x="1078301" y="1444924"/>
          <a:ext cx="16181214" cy="8127766"/>
        </p:xfrm>
        <a:graphic>
          <a:graphicData uri="http://schemas.openxmlformats.org/drawingml/2006/table">
            <a:tbl>
              <a:tblPr bandRow="1">
                <a:tableStyleId>{775DCB02-9BB8-47FD-8907-85C794F793BA}</a:tableStyleId>
              </a:tblPr>
              <a:tblGrid>
                <a:gridCol w="1159565">
                  <a:extLst>
                    <a:ext uri="{9D8B030D-6E8A-4147-A177-3AD203B41FA5}">
                      <a16:colId xmlns:a16="http://schemas.microsoft.com/office/drawing/2014/main" val="2183919342"/>
                    </a:ext>
                  </a:extLst>
                </a:gridCol>
                <a:gridCol w="5566758">
                  <a:extLst>
                    <a:ext uri="{9D8B030D-6E8A-4147-A177-3AD203B41FA5}">
                      <a16:colId xmlns:a16="http://schemas.microsoft.com/office/drawing/2014/main" val="1415526588"/>
                    </a:ext>
                  </a:extLst>
                </a:gridCol>
                <a:gridCol w="8394718">
                  <a:extLst>
                    <a:ext uri="{9D8B030D-6E8A-4147-A177-3AD203B41FA5}">
                      <a16:colId xmlns:a16="http://schemas.microsoft.com/office/drawing/2014/main" val="3232780698"/>
                    </a:ext>
                  </a:extLst>
                </a:gridCol>
                <a:gridCol w="1060173">
                  <a:extLst>
                    <a:ext uri="{9D8B030D-6E8A-4147-A177-3AD203B41FA5}">
                      <a16:colId xmlns:a16="http://schemas.microsoft.com/office/drawing/2014/main" val="491164949"/>
                    </a:ext>
                  </a:extLst>
                </a:gridCol>
              </a:tblGrid>
              <a:tr h="490348">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122450724"/>
                  </a:ext>
                </a:extLst>
              </a:tr>
              <a:tr h="537803">
                <a:tc rowSpan="2">
                  <a:txBody>
                    <a:bodyPr/>
                    <a:lstStyle/>
                    <a:p>
                      <a:pPr algn="ctr"/>
                      <a:r>
                        <a:rPr lang="en-US">
                          <a:effectLst/>
                        </a:rPr>
                        <a:t>LTA-134</a:t>
                      </a:r>
                    </a:p>
                  </a:txBody>
                  <a:tcPr marL="0" marR="0" marT="0" marB="0" anchor="ctr"/>
                </a:tc>
                <a:tc gridSpan="2">
                  <a:txBody>
                    <a:bodyPr/>
                    <a:lstStyle/>
                    <a:p>
                      <a:pPr algn="ctr"/>
                      <a:r>
                        <a:rPr lang="en-US">
                          <a:effectLst/>
                        </a:rPr>
                        <a:t>As an Admin, I want to mark a translation as a favorite by clicking a star icon, so that I can easily identify and access important translations later</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392854319"/>
                  </a:ext>
                </a:extLst>
              </a:tr>
              <a:tr h="2584173">
                <a:tc vMerge="1">
                  <a:txBody>
                    <a:bodyPr/>
                    <a:lstStyle/>
                    <a:p>
                      <a:endParaRPr lang="en-US"/>
                    </a:p>
                  </a:txBody>
                  <a:tcPr marL="0" marR="0" marT="0" marB="0" horzOverflow="overflow"/>
                </a:tc>
                <a:tc>
                  <a:txBody>
                    <a:bodyPr/>
                    <a:lstStyle/>
                    <a:p>
                      <a:pPr algn="ctr"/>
                      <a:r>
                        <a:rPr lang="en-US">
                          <a:effectLst/>
                        </a:rPr>
                        <a:t>Give an Admin wants to mark a translation as favorite</a:t>
                      </a:r>
                      <a:br>
                        <a:rPr lang="en-US">
                          <a:effectLst/>
                        </a:rPr>
                      </a:br>
                      <a:r>
                        <a:rPr lang="en-US">
                          <a:effectLst/>
                        </a:rPr>
                        <a:t>When they click the favorite icon</a:t>
                      </a:r>
                      <a:br>
                        <a:rPr lang="en-US">
                          <a:effectLst/>
                        </a:rPr>
                      </a:br>
                      <a:r>
                        <a:rPr lang="en-US">
                          <a:effectLst/>
                        </a:rPr>
                        <a:t>Then the icon turns a solid color and their translation is saved under favorite</a:t>
                      </a:r>
                    </a:p>
                  </a:txBody>
                  <a:tcPr marL="0" marR="0" marT="0" marB="0" anchor="ctr"/>
                </a:tc>
                <a:tc>
                  <a:txBody>
                    <a:bodyPr/>
                    <a:lstStyle/>
                    <a:p>
                      <a:pPr algn="ctr"/>
                      <a:r>
                        <a:rPr lang="en-US">
                          <a:effectLst/>
                        </a:rPr>
                        <a:t>A favorites(star)icon is displayed at the bottom of each translation</a:t>
                      </a:r>
                      <a:br>
                        <a:rPr lang="en-US">
                          <a:effectLst/>
                        </a:rPr>
                      </a:br>
                      <a:r>
                        <a:rPr lang="en-US">
                          <a:effectLst/>
                        </a:rPr>
                        <a:t>Clicking the star icon marks the translation as a favorite</a:t>
                      </a:r>
                      <a:br>
                        <a:rPr lang="en-US">
                          <a:effectLst/>
                        </a:rPr>
                      </a:br>
                      <a:r>
                        <a:rPr lang="en-US">
                          <a:effectLst/>
                        </a:rPr>
                        <a:t>A visual change(e.g. the star turns solid) occurs when a translation is marked as a favorite</a:t>
                      </a:r>
                      <a:br>
                        <a:rPr lang="en-US">
                          <a:effectLst/>
                        </a:rPr>
                      </a:br>
                      <a:r>
                        <a:rPr lang="en-US">
                          <a:effectLst/>
                        </a:rPr>
                        <a:t>Clicking the star again unmark the translation as a favorite, and the visual indication reverts</a:t>
                      </a:r>
                      <a:br>
                        <a:rPr lang="en-US">
                          <a:effectLst/>
                        </a:rPr>
                      </a:br>
                      <a:endParaRPr lang="en-US">
                        <a:effectLst/>
                      </a:endParaRP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699503863"/>
                  </a:ext>
                </a:extLst>
              </a:tr>
              <a:tr h="537803">
                <a:tc rowSpan="2">
                  <a:txBody>
                    <a:bodyPr/>
                    <a:lstStyle/>
                    <a:p>
                      <a:pPr algn="ctr"/>
                      <a:r>
                        <a:rPr lang="en-US">
                          <a:effectLst/>
                        </a:rPr>
                        <a:t>LTA-131</a:t>
                      </a:r>
                    </a:p>
                  </a:txBody>
                  <a:tcPr marL="0" marR="0" marT="0" marB="0" anchor="ctr"/>
                </a:tc>
                <a:tc gridSpan="2">
                  <a:txBody>
                    <a:bodyPr/>
                    <a:lstStyle/>
                    <a:p>
                      <a:pPr algn="ctr"/>
                      <a:r>
                        <a:rPr lang="en-US">
                          <a:effectLst/>
                        </a:rPr>
                        <a:t>As a multilinguistic, I want the system to save all my past translations, so that I can access my full translation history at any time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146622433"/>
                  </a:ext>
                </a:extLst>
              </a:tr>
              <a:tr h="1987826">
                <a:tc vMerge="1">
                  <a:txBody>
                    <a:bodyPr/>
                    <a:lstStyle/>
                    <a:p>
                      <a:endParaRPr lang="en-US"/>
                    </a:p>
                  </a:txBody>
                  <a:tcPr marL="0" marR="0" marT="0" marB="0" horzOverflow="overflow"/>
                </a:tc>
                <a:tc>
                  <a:txBody>
                    <a:bodyPr/>
                    <a:lstStyle/>
                    <a:p>
                      <a:pPr algn="ctr"/>
                      <a:r>
                        <a:rPr lang="en-US">
                          <a:effectLst/>
                        </a:rPr>
                        <a:t>Given a Multilingustic wants to review a past translation</a:t>
                      </a:r>
                      <a:br>
                        <a:rPr lang="en-US">
                          <a:effectLst/>
                        </a:rPr>
                      </a:br>
                      <a:r>
                        <a:rPr lang="en-US">
                          <a:effectLst/>
                        </a:rPr>
                        <a:t>When they click on the "Show History" button</a:t>
                      </a:r>
                      <a:br>
                        <a:rPr lang="en-US">
                          <a:effectLst/>
                        </a:rPr>
                      </a:br>
                      <a:r>
                        <a:rPr lang="en-US">
                          <a:effectLst/>
                        </a:rPr>
                        <a:t>Then all of their past translations appear for their review</a:t>
                      </a:r>
                    </a:p>
                  </a:txBody>
                  <a:tcPr marL="0" marR="0" marT="0" marB="0" anchor="ctr"/>
                </a:tc>
                <a:tc>
                  <a:txBody>
                    <a:bodyPr/>
                    <a:lstStyle/>
                    <a:p>
                      <a:pPr algn="ctr"/>
                      <a:r>
                        <a:rPr lang="en-US">
                          <a:effectLst/>
                        </a:rPr>
                        <a:t>The system automatically saves all translations made by the user.</a:t>
                      </a:r>
                      <a:br>
                        <a:rPr lang="en-US">
                          <a:effectLst/>
                        </a:rPr>
                      </a:br>
                      <a:r>
                        <a:rPr lang="en-US">
                          <a:effectLst/>
                        </a:rPr>
                        <a:t>Users can access their full history of past translations from a dedicated section (e.g., "Translation History").</a:t>
                      </a:r>
                      <a:br>
                        <a:rPr lang="en-US">
                          <a:effectLst/>
                        </a:rPr>
                      </a:br>
                      <a:r>
                        <a:rPr lang="en-US">
                          <a:effectLst/>
                        </a:rPr>
                        <a:t>Past translations are stored persistently across sessions, allowing users </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523465769"/>
                  </a:ext>
                </a:extLst>
              </a:tr>
              <a:tr h="537803">
                <a:tc rowSpan="2">
                  <a:txBody>
                    <a:bodyPr/>
                    <a:lstStyle/>
                    <a:p>
                      <a:pPr algn="ctr"/>
                      <a:r>
                        <a:rPr lang="en-US">
                          <a:effectLst/>
                        </a:rPr>
                        <a:t>LTA-135</a:t>
                      </a:r>
                    </a:p>
                  </a:txBody>
                  <a:tcPr marL="0" marR="0" marT="0" marB="0" anchor="ctr"/>
                </a:tc>
                <a:tc gridSpan="2">
                  <a:txBody>
                    <a:bodyPr/>
                    <a:lstStyle/>
                    <a:p>
                      <a:pPr algn="ctr"/>
                      <a:r>
                        <a:rPr lang="en-US">
                          <a:effectLst/>
                        </a:rPr>
                        <a:t>As an Admin, I want to access my saved favorite translations in a dedicated "Favorites" section, so that I can easily find and reuse my important translations</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750982588"/>
                  </a:ext>
                </a:extLst>
              </a:tr>
              <a:tr h="1441173">
                <a:tc vMerge="1">
                  <a:txBody>
                    <a:bodyPr/>
                    <a:lstStyle/>
                    <a:p>
                      <a:endParaRPr lang="en-US"/>
                    </a:p>
                  </a:txBody>
                  <a:tcPr marL="0" marR="0" marT="0" marB="0" horzOverflow="overflow"/>
                </a:tc>
                <a:tc>
                  <a:txBody>
                    <a:bodyPr/>
                    <a:lstStyle/>
                    <a:p>
                      <a:pPr algn="ctr"/>
                      <a:r>
                        <a:rPr lang="en-US">
                          <a:effectLst/>
                        </a:rPr>
                        <a:t>Given an Admin wants to access a past translation they marked as Favorite</a:t>
                      </a:r>
                      <a:br>
                        <a:rPr lang="en-US">
                          <a:effectLst/>
                        </a:rPr>
                      </a:br>
                      <a:r>
                        <a:rPr lang="en-US">
                          <a:effectLst/>
                        </a:rPr>
                        <a:t>When they click the "Favorite" button</a:t>
                      </a:r>
                      <a:br>
                        <a:rPr lang="en-US">
                          <a:effectLst/>
                        </a:rPr>
                      </a:br>
                      <a:r>
                        <a:rPr lang="en-US">
                          <a:effectLst/>
                        </a:rPr>
                        <a:t>Then they are shown their past translations that they marked as favorites</a:t>
                      </a:r>
                    </a:p>
                  </a:txBody>
                  <a:tcPr marL="0" marR="0" marT="0" marB="0" anchor="ctr"/>
                </a:tc>
                <a:tc>
                  <a:txBody>
                    <a:bodyPr/>
                    <a:lstStyle/>
                    <a:p>
                      <a:pPr algn="ctr"/>
                      <a:r>
                        <a:rPr lang="en-US">
                          <a:effectLst/>
                        </a:rPr>
                        <a:t>Marked favorite translations are saved in a "Favorites" section for easy access</a:t>
                      </a:r>
                      <a:br>
                        <a:rPr lang="en-US">
                          <a:effectLst/>
                        </a:rPr>
                      </a:br>
                      <a:r>
                        <a:rPr lang="en-US">
                          <a:effectLst/>
                        </a:rPr>
                        <a:t>Users can open the "Favorites" section to view and reuse their saved translation</a:t>
                      </a:r>
                      <a:br>
                        <a:rPr lang="en-US">
                          <a:effectLst/>
                        </a:rPr>
                      </a:br>
                      <a:r>
                        <a:rPr lang="en-US">
                          <a:effectLst/>
                        </a:rPr>
                        <a:t>Unmarked translations are removed from the "Favorites" section </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721420816"/>
                  </a:ext>
                </a:extLst>
              </a:tr>
            </a:tbl>
          </a:graphicData>
        </a:graphic>
      </p:graphicFrame>
    </p:spTree>
    <p:extLst>
      <p:ext uri="{BB962C8B-B14F-4D97-AF65-F5344CB8AC3E}">
        <p14:creationId xmlns:p14="http://schemas.microsoft.com/office/powerpoint/2010/main" val="2138217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3" name="TextBox 2">
            <a:extLst>
              <a:ext uri="{FF2B5EF4-FFF2-40B4-BE49-F238E27FC236}">
                <a16:creationId xmlns:a16="http://schemas.microsoft.com/office/drawing/2014/main" id="{4AEDD43A-1B82-83D9-62A5-3290C1AEA12A}"/>
              </a:ext>
            </a:extLst>
          </p:cNvPr>
          <p:cNvSpPr txBox="1"/>
          <p:nvPr/>
        </p:nvSpPr>
        <p:spPr>
          <a:xfrm>
            <a:off x="13200490" y="9442075"/>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graphicFrame>
        <p:nvGraphicFramePr>
          <p:cNvPr id="6" name="Table 5">
            <a:extLst>
              <a:ext uri="{FF2B5EF4-FFF2-40B4-BE49-F238E27FC236}">
                <a16:creationId xmlns:a16="http://schemas.microsoft.com/office/drawing/2014/main" id="{F24F617D-90DB-38CF-B2EF-58038A08CD38}"/>
              </a:ext>
            </a:extLst>
          </p:cNvPr>
          <p:cNvGraphicFramePr>
            <a:graphicFrameLocks noGrp="1"/>
          </p:cNvGraphicFramePr>
          <p:nvPr>
            <p:extLst>
              <p:ext uri="{D42A27DB-BD31-4B8C-83A1-F6EECF244321}">
                <p14:modId xmlns:p14="http://schemas.microsoft.com/office/powerpoint/2010/main" val="3924568770"/>
              </p:ext>
            </p:extLst>
          </p:nvPr>
        </p:nvGraphicFramePr>
        <p:xfrm>
          <a:off x="1272396" y="1444924"/>
          <a:ext cx="16224687" cy="8054391"/>
        </p:xfrm>
        <a:graphic>
          <a:graphicData uri="http://schemas.openxmlformats.org/drawingml/2006/table">
            <a:tbl>
              <a:tblPr bandRow="1">
                <a:tableStyleId>{775DCB02-9BB8-47FD-8907-85C794F793BA}</a:tableStyleId>
              </a:tblPr>
              <a:tblGrid>
                <a:gridCol w="1060173">
                  <a:extLst>
                    <a:ext uri="{9D8B030D-6E8A-4147-A177-3AD203B41FA5}">
                      <a16:colId xmlns:a16="http://schemas.microsoft.com/office/drawing/2014/main" val="510987002"/>
                    </a:ext>
                  </a:extLst>
                </a:gridCol>
                <a:gridCol w="5830954">
                  <a:extLst>
                    <a:ext uri="{9D8B030D-6E8A-4147-A177-3AD203B41FA5}">
                      <a16:colId xmlns:a16="http://schemas.microsoft.com/office/drawing/2014/main" val="3838780604"/>
                    </a:ext>
                  </a:extLst>
                </a:gridCol>
                <a:gridCol w="8540502">
                  <a:extLst>
                    <a:ext uri="{9D8B030D-6E8A-4147-A177-3AD203B41FA5}">
                      <a16:colId xmlns:a16="http://schemas.microsoft.com/office/drawing/2014/main" val="1615984717"/>
                    </a:ext>
                  </a:extLst>
                </a:gridCol>
                <a:gridCol w="793058">
                  <a:extLst>
                    <a:ext uri="{9D8B030D-6E8A-4147-A177-3AD203B41FA5}">
                      <a16:colId xmlns:a16="http://schemas.microsoft.com/office/drawing/2014/main" val="257931446"/>
                    </a:ext>
                  </a:extLst>
                </a:gridCol>
              </a:tblGrid>
              <a:tr h="530635">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3144786086"/>
                  </a:ext>
                </a:extLst>
              </a:tr>
              <a:tr h="702310">
                <a:tc rowSpan="2">
                  <a:txBody>
                    <a:bodyPr/>
                    <a:lstStyle/>
                    <a:p>
                      <a:pPr algn="ctr"/>
                      <a:r>
                        <a:rPr lang="en-US">
                          <a:effectLst/>
                        </a:rPr>
                        <a:t>LTA-130</a:t>
                      </a:r>
                    </a:p>
                  </a:txBody>
                  <a:tcPr marL="0" marR="0" marT="0" marB="0" anchor="ctr"/>
                </a:tc>
                <a:tc gridSpan="2">
                  <a:txBody>
                    <a:bodyPr/>
                    <a:lstStyle/>
                    <a:p>
                      <a:pPr algn="ctr"/>
                      <a:r>
                        <a:rPr lang="en-US">
                          <a:effectLst/>
                        </a:rPr>
                        <a:t>As an accountant, I want to be able to reuse my past translations, so that I can revisit previous translations without re-entering the same text</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3171273310"/>
                  </a:ext>
                </a:extLst>
              </a:tr>
              <a:tr h="1606826">
                <a:tc vMerge="1">
                  <a:txBody>
                    <a:bodyPr/>
                    <a:lstStyle/>
                    <a:p>
                      <a:endParaRPr lang="en-US"/>
                    </a:p>
                  </a:txBody>
                  <a:tcPr marL="0" marR="0" marT="0" marB="0" horzOverflow="overflow"/>
                </a:tc>
                <a:tc>
                  <a:txBody>
                    <a:bodyPr/>
                    <a:lstStyle/>
                    <a:p>
                      <a:pPr algn="ctr"/>
                      <a:r>
                        <a:rPr lang="en-US">
                          <a:effectLst/>
                        </a:rPr>
                        <a:t>Given an accountant wants to reuse their past translations</a:t>
                      </a:r>
                      <a:br>
                        <a:rPr lang="en-US">
                          <a:effectLst/>
                        </a:rPr>
                      </a:br>
                      <a:r>
                        <a:rPr lang="en-US">
                          <a:effectLst/>
                        </a:rPr>
                        <a:t>When they click the "Show History" or "Favorite" button</a:t>
                      </a:r>
                      <a:br>
                        <a:rPr lang="en-US">
                          <a:effectLst/>
                        </a:rPr>
                      </a:br>
                      <a:r>
                        <a:rPr lang="en-US">
                          <a:effectLst/>
                        </a:rPr>
                        <a:t>Then they will be able to view past translation and use them for their review</a:t>
                      </a:r>
                    </a:p>
                  </a:txBody>
                  <a:tcPr marL="0" marR="0" marT="0" marB="0" anchor="ctr"/>
                </a:tc>
                <a:tc>
                  <a:txBody>
                    <a:bodyPr/>
                    <a:lstStyle/>
                    <a:p>
                      <a:pPr algn="ctr"/>
                      <a:r>
                        <a:rPr lang="en-US">
                          <a:effectLst/>
                        </a:rPr>
                        <a:t>Users can view a list of their past translations.</a:t>
                      </a:r>
                      <a:br>
                        <a:rPr lang="en-US">
                          <a:effectLst/>
                        </a:rPr>
                      </a:br>
                      <a:r>
                        <a:rPr lang="en-US">
                          <a:effectLst/>
                        </a:rPr>
                        <a:t>Users can select any past translation from the list to reuse it.</a:t>
                      </a:r>
                      <a:br>
                        <a:rPr lang="en-US">
                          <a:effectLst/>
                        </a:rPr>
                      </a:br>
                      <a:r>
                        <a:rPr lang="en-US">
                          <a:effectLst/>
                        </a:rPr>
                        <a:t>The system automatically populates the input and output fields with the previously translated content when selected.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448942271"/>
                  </a:ext>
                </a:extLst>
              </a:tr>
              <a:tr h="702310">
                <a:tc rowSpan="2">
                  <a:txBody>
                    <a:bodyPr/>
                    <a:lstStyle/>
                    <a:p>
                      <a:pPr algn="ctr"/>
                      <a:r>
                        <a:rPr lang="en-US">
                          <a:effectLst/>
                        </a:rPr>
                        <a:t>LTA-178</a:t>
                      </a:r>
                    </a:p>
                  </a:txBody>
                  <a:tcPr marL="0" marR="0" marT="0" marB="0" anchor="ctr"/>
                </a:tc>
                <a:tc gridSpan="2">
                  <a:txBody>
                    <a:bodyPr/>
                    <a:lstStyle/>
                    <a:p>
                      <a:pPr algn="ctr"/>
                      <a:r>
                        <a:rPr lang="en-US">
                          <a:effectLst/>
                        </a:rPr>
                        <a:t>As a Student, I want to delete the history from the history section so that others may not be able to see my past translations</a:t>
                      </a:r>
                    </a:p>
                  </a:txBody>
                  <a:tcPr marL="0" marR="0" marT="0" marB="0" anchor="ctr"/>
                </a:tc>
                <a:tc hMerge="1">
                  <a:txBody>
                    <a:bodyPr/>
                    <a:lstStyle/>
                    <a:p>
                      <a:endParaRPr lang="en-US"/>
                    </a:p>
                  </a:txBody>
                  <a:tcPr marL="0" marR="0" marT="0" marB="0" horzOverflow="overflow"/>
                </a:tc>
                <a:tc rowSpan="2">
                  <a:txBody>
                    <a:bodyPr/>
                    <a:lstStyle/>
                    <a:p>
                      <a:pPr algn="ctr"/>
                      <a:r>
                        <a:rPr lang="en-US">
                          <a:effectLst/>
                        </a:rPr>
                        <a:t>2</a:t>
                      </a:r>
                    </a:p>
                  </a:txBody>
                  <a:tcPr marL="0" marR="0" marT="0" marB="0" anchor="ctr"/>
                </a:tc>
                <a:extLst>
                  <a:ext uri="{0D108BD9-81ED-4DB2-BD59-A6C34878D82A}">
                    <a16:rowId xmlns:a16="http://schemas.microsoft.com/office/drawing/2014/main" val="3434321968"/>
                  </a:ext>
                </a:extLst>
              </a:tr>
              <a:tr h="1143000">
                <a:tc vMerge="1">
                  <a:txBody>
                    <a:bodyPr/>
                    <a:lstStyle/>
                    <a:p>
                      <a:endParaRPr lang="en-US"/>
                    </a:p>
                  </a:txBody>
                  <a:tcPr marL="0" marR="0" marT="0" marB="0" horzOverflow="overflow"/>
                </a:tc>
                <a:tc>
                  <a:txBody>
                    <a:bodyPr/>
                    <a:lstStyle/>
                    <a:p>
                      <a:pPr algn="ctr"/>
                      <a:r>
                        <a:rPr lang="en-US">
                          <a:effectLst/>
                        </a:rPr>
                        <a:t>Given a Student wants to delete a past translation</a:t>
                      </a:r>
                      <a:br>
                        <a:rPr lang="en-US">
                          <a:effectLst/>
                        </a:rPr>
                      </a:br>
                      <a:r>
                        <a:rPr lang="en-US">
                          <a:effectLst/>
                        </a:rPr>
                        <a:t>When they want to clear their history</a:t>
                      </a:r>
                      <a:br>
                        <a:rPr lang="en-US">
                          <a:effectLst/>
                        </a:rPr>
                      </a:br>
                      <a:r>
                        <a:rPr lang="en-US">
                          <a:effectLst/>
                        </a:rPr>
                        <a:t>Then they can click the delete button in the history section of the application</a:t>
                      </a:r>
                    </a:p>
                  </a:txBody>
                  <a:tcPr marL="0" marR="0" marT="0" marB="0" anchor="ctr"/>
                </a:tc>
                <a:tc>
                  <a:txBody>
                    <a:bodyPr/>
                    <a:lstStyle/>
                    <a:p>
                      <a:pPr algn="ctr"/>
                      <a:r>
                        <a:rPr lang="en-US">
                          <a:effectLst/>
                        </a:rPr>
                        <a:t>Should include a delete button in the history section to delete specific translations</a:t>
                      </a:r>
                      <a:br>
                        <a:rPr lang="en-US">
                          <a:effectLst/>
                        </a:rPr>
                      </a:br>
                      <a:r>
                        <a:rPr lang="en-US">
                          <a:effectLst/>
                        </a:rPr>
                        <a:t>The delete items should be permanently deleted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847344030"/>
                  </a:ext>
                </a:extLst>
              </a:tr>
              <a:tr h="702310">
                <a:tc rowSpan="2">
                  <a:txBody>
                    <a:bodyPr/>
                    <a:lstStyle/>
                    <a:p>
                      <a:pPr algn="ctr"/>
                      <a:r>
                        <a:rPr lang="en-US">
                          <a:effectLst/>
                        </a:rPr>
                        <a:t>LTA-181</a:t>
                      </a:r>
                    </a:p>
                  </a:txBody>
                  <a:tcPr marL="0" marR="0" marT="0" marB="0" anchor="ctr"/>
                </a:tc>
                <a:tc gridSpan="2">
                  <a:txBody>
                    <a:bodyPr/>
                    <a:lstStyle/>
                    <a:p>
                      <a:pPr algn="ctr"/>
                      <a:r>
                        <a:rPr lang="en-US">
                          <a:effectLst/>
                        </a:rPr>
                        <a:t>As a Student, I want to log in with valid credentials or create an account if I'm new so that I can securely access my personalized data</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3372683429"/>
                  </a:ext>
                </a:extLst>
              </a:tr>
              <a:tr h="2667000">
                <a:tc vMerge="1">
                  <a:txBody>
                    <a:bodyPr/>
                    <a:lstStyle/>
                    <a:p>
                      <a:endParaRPr lang="en-US"/>
                    </a:p>
                  </a:txBody>
                  <a:tcPr marL="0" marR="0" marT="0" marB="0" horzOverflow="overflow"/>
                </a:tc>
                <a:tc>
                  <a:txBody>
                    <a:bodyPr/>
                    <a:lstStyle/>
                    <a:p>
                      <a:pPr algn="ctr"/>
                      <a:r>
                        <a:rPr lang="en-US">
                          <a:effectLst/>
                        </a:rPr>
                        <a:t>Given a student want to create an account with us</a:t>
                      </a:r>
                      <a:br>
                        <a:rPr lang="en-US">
                          <a:effectLst/>
                        </a:rPr>
                      </a:br>
                      <a:r>
                        <a:rPr lang="en-US">
                          <a:effectLst/>
                        </a:rPr>
                        <a:t>When they click Login</a:t>
                      </a:r>
                      <a:br>
                        <a:rPr lang="en-US">
                          <a:effectLst/>
                        </a:rPr>
                      </a:br>
                      <a:r>
                        <a:rPr lang="en-US">
                          <a:effectLst/>
                        </a:rPr>
                        <a:t>Then they can follow the instructions to create an account with us</a:t>
                      </a:r>
                    </a:p>
                  </a:txBody>
                  <a:tcPr marL="0" marR="0" marT="0" marB="0" anchor="ctr"/>
                </a:tc>
                <a:tc>
                  <a:txBody>
                    <a:bodyPr/>
                    <a:lstStyle/>
                    <a:p>
                      <a:pPr algn="ctr"/>
                      <a:r>
                        <a:rPr lang="en-US">
                          <a:effectLst/>
                        </a:rPr>
                        <a:t>Login:</a:t>
                      </a:r>
                      <a:br>
                        <a:rPr lang="en-US">
                          <a:effectLst/>
                        </a:rPr>
                      </a:br>
                      <a:r>
                        <a:rPr lang="en-US">
                          <a:effectLst/>
                        </a:rPr>
                        <a:t>Users can log in using a valid email and password</a:t>
                      </a:r>
                      <a:br>
                        <a:rPr lang="en-US">
                          <a:effectLst/>
                        </a:rPr>
                      </a:br>
                      <a:r>
                        <a:rPr lang="en-US">
                          <a:effectLst/>
                        </a:rPr>
                        <a:t>If credentials are incorrect, an appropriate error message is displayed</a:t>
                      </a:r>
                      <a:br>
                        <a:rPr lang="en-US">
                          <a:effectLst/>
                        </a:rPr>
                      </a:br>
                      <a:br>
                        <a:rPr lang="en-US">
                          <a:effectLst/>
                        </a:rPr>
                      </a:br>
                      <a:r>
                        <a:rPr lang="en-US">
                          <a:effectLst/>
                        </a:rPr>
                        <a:t>Account Creation:</a:t>
                      </a:r>
                      <a:br>
                        <a:rPr lang="en-US">
                          <a:effectLst/>
                        </a:rPr>
                      </a:br>
                      <a:r>
                        <a:rPr lang="en-US">
                          <a:effectLst/>
                        </a:rPr>
                        <a:t>Users can register for a new account by providing an email and password</a:t>
                      </a:r>
                      <a:br>
                        <a:rPr lang="en-US">
                          <a:effectLst/>
                        </a:rPr>
                      </a:br>
                      <a:r>
                        <a:rPr lang="en-US">
                          <a:effectLst/>
                        </a:rPr>
                        <a:t>During registration, the system checks for existing accounts with the same email</a:t>
                      </a:r>
                      <a:br>
                        <a:rPr lang="en-US">
                          <a:effectLst/>
                        </a:rPr>
                      </a:br>
                      <a:r>
                        <a:rPr lang="en-US">
                          <a:effectLst/>
                        </a:rPr>
                        <a:t>If an account already exits, an error message is displayed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256415467"/>
                  </a:ext>
                </a:extLst>
              </a:tr>
            </a:tbl>
          </a:graphicData>
        </a:graphic>
      </p:graphicFrame>
    </p:spTree>
    <p:extLst>
      <p:ext uri="{BB962C8B-B14F-4D97-AF65-F5344CB8AC3E}">
        <p14:creationId xmlns:p14="http://schemas.microsoft.com/office/powerpoint/2010/main" val="2444420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3" name="TextBox 2">
            <a:extLst>
              <a:ext uri="{FF2B5EF4-FFF2-40B4-BE49-F238E27FC236}">
                <a16:creationId xmlns:a16="http://schemas.microsoft.com/office/drawing/2014/main" id="{84CE8FE4-AE72-C00C-17E5-76B4E307CC2F}"/>
              </a:ext>
            </a:extLst>
          </p:cNvPr>
          <p:cNvSpPr txBox="1"/>
          <p:nvPr/>
        </p:nvSpPr>
        <p:spPr>
          <a:xfrm>
            <a:off x="12479420" y="9044842"/>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graphicFrame>
        <p:nvGraphicFramePr>
          <p:cNvPr id="6" name="Table 5">
            <a:extLst>
              <a:ext uri="{FF2B5EF4-FFF2-40B4-BE49-F238E27FC236}">
                <a16:creationId xmlns:a16="http://schemas.microsoft.com/office/drawing/2014/main" id="{111C0BEC-604E-D397-84EB-56BE35146176}"/>
              </a:ext>
            </a:extLst>
          </p:cNvPr>
          <p:cNvGraphicFramePr>
            <a:graphicFrameLocks noGrp="1"/>
          </p:cNvGraphicFramePr>
          <p:nvPr>
            <p:extLst>
              <p:ext uri="{D42A27DB-BD31-4B8C-83A1-F6EECF244321}">
                <p14:modId xmlns:p14="http://schemas.microsoft.com/office/powerpoint/2010/main" val="2382317262"/>
              </p:ext>
            </p:extLst>
          </p:nvPr>
        </p:nvGraphicFramePr>
        <p:xfrm>
          <a:off x="1358660" y="1444924"/>
          <a:ext cx="15392231" cy="7523477"/>
        </p:xfrm>
        <a:graphic>
          <a:graphicData uri="http://schemas.openxmlformats.org/drawingml/2006/table">
            <a:tbl>
              <a:tblPr bandRow="1">
                <a:tableStyleId>{775DCB02-9BB8-47FD-8907-85C794F793BA}</a:tableStyleId>
              </a:tblPr>
              <a:tblGrid>
                <a:gridCol w="1076739">
                  <a:extLst>
                    <a:ext uri="{9D8B030D-6E8A-4147-A177-3AD203B41FA5}">
                      <a16:colId xmlns:a16="http://schemas.microsoft.com/office/drawing/2014/main" val="4012245142"/>
                    </a:ext>
                  </a:extLst>
                </a:gridCol>
                <a:gridCol w="8625697">
                  <a:extLst>
                    <a:ext uri="{9D8B030D-6E8A-4147-A177-3AD203B41FA5}">
                      <a16:colId xmlns:a16="http://schemas.microsoft.com/office/drawing/2014/main" val="3387888266"/>
                    </a:ext>
                  </a:extLst>
                </a:gridCol>
                <a:gridCol w="4937426">
                  <a:extLst>
                    <a:ext uri="{9D8B030D-6E8A-4147-A177-3AD203B41FA5}">
                      <a16:colId xmlns:a16="http://schemas.microsoft.com/office/drawing/2014/main" val="3219584073"/>
                    </a:ext>
                  </a:extLst>
                </a:gridCol>
                <a:gridCol w="752369">
                  <a:extLst>
                    <a:ext uri="{9D8B030D-6E8A-4147-A177-3AD203B41FA5}">
                      <a16:colId xmlns:a16="http://schemas.microsoft.com/office/drawing/2014/main" val="175070419"/>
                    </a:ext>
                  </a:extLst>
                </a:gridCol>
              </a:tblGrid>
              <a:tr h="525796">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2223085079"/>
                  </a:ext>
                </a:extLst>
              </a:tr>
              <a:tr h="595902">
                <a:tc rowSpan="2">
                  <a:txBody>
                    <a:bodyPr/>
                    <a:lstStyle/>
                    <a:p>
                      <a:pPr algn="ctr"/>
                      <a:r>
                        <a:rPr lang="en-US">
                          <a:effectLst/>
                        </a:rPr>
                        <a:t>LTA-180</a:t>
                      </a:r>
                    </a:p>
                  </a:txBody>
                  <a:tcPr marL="0" marR="0" marT="0" marB="0" anchor="ctr"/>
                </a:tc>
                <a:tc gridSpan="2">
                  <a:txBody>
                    <a:bodyPr/>
                    <a:lstStyle/>
                    <a:p>
                      <a:pPr algn="ctr"/>
                      <a:r>
                        <a:rPr lang="en-US">
                          <a:effectLst/>
                        </a:rPr>
                        <a:t>As an Admin, I want to access FAQs and customer support so that I can resolve any issues I encounter with the app</a:t>
                      </a:r>
                    </a:p>
                  </a:txBody>
                  <a:tcPr marL="0" marR="0" marT="0" marB="0" anchor="ctr"/>
                </a:tc>
                <a:tc hMerge="1">
                  <a:txBody>
                    <a:bodyPr/>
                    <a:lstStyle/>
                    <a:p>
                      <a:endParaRPr lang="en-US"/>
                    </a:p>
                  </a:txBody>
                  <a:tcPr marL="0" marR="0" marT="0" marB="0" horzOverflow="overflow"/>
                </a:tc>
                <a:tc rowSpan="2">
                  <a:txBody>
                    <a:bodyPr/>
                    <a:lstStyle/>
                    <a:p>
                      <a:pPr algn="ctr"/>
                      <a:r>
                        <a:rPr lang="en-US">
                          <a:effectLst/>
                        </a:rPr>
                        <a:t>2</a:t>
                      </a:r>
                    </a:p>
                  </a:txBody>
                  <a:tcPr marL="0" marR="0" marT="0" marB="0" anchor="ctr"/>
                </a:tc>
                <a:extLst>
                  <a:ext uri="{0D108BD9-81ED-4DB2-BD59-A6C34878D82A}">
                    <a16:rowId xmlns:a16="http://schemas.microsoft.com/office/drawing/2014/main" val="1667145777"/>
                  </a:ext>
                </a:extLst>
              </a:tr>
              <a:tr h="1314489">
                <a:tc vMerge="1">
                  <a:txBody>
                    <a:bodyPr/>
                    <a:lstStyle/>
                    <a:p>
                      <a:endParaRPr lang="en-US"/>
                    </a:p>
                  </a:txBody>
                  <a:tcPr marL="0" marR="0" marT="0" marB="0" horzOverflow="overflow"/>
                </a:tc>
                <a:tc>
                  <a:txBody>
                    <a:bodyPr/>
                    <a:lstStyle/>
                    <a:p>
                      <a:pPr algn="ctr"/>
                      <a:r>
                        <a:rPr lang="en-US">
                          <a:effectLst/>
                        </a:rPr>
                        <a:t>Given I have a query</a:t>
                      </a:r>
                      <a:br>
                        <a:rPr lang="en-US">
                          <a:effectLst/>
                        </a:rPr>
                      </a:br>
                      <a:r>
                        <a:rPr lang="en-US">
                          <a:effectLst/>
                        </a:rPr>
                        <a:t>When I click the FAQ section</a:t>
                      </a:r>
                      <a:br>
                        <a:rPr lang="en-US">
                          <a:effectLst/>
                        </a:rPr>
                      </a:br>
                      <a:r>
                        <a:rPr lang="en-US">
                          <a:effectLst/>
                        </a:rPr>
                        <a:t>Then I can reach out to the customer support team to resolve any queries</a:t>
                      </a:r>
                    </a:p>
                  </a:txBody>
                  <a:tcPr marL="0" marR="0" marT="0" marB="0" anchor="ctr"/>
                </a:tc>
                <a:tc>
                  <a:txBody>
                    <a:bodyPr/>
                    <a:lstStyle/>
                    <a:p>
                      <a:pPr algn="ctr"/>
                      <a:r>
                        <a:rPr lang="en-US">
                          <a:effectLst/>
                        </a:rPr>
                        <a:t>The user can find the FAQ section in the app's main menu or settings</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551367018"/>
                  </a:ext>
                </a:extLst>
              </a:tr>
              <a:tr h="771167">
                <a:tc rowSpan="2">
                  <a:txBody>
                    <a:bodyPr/>
                    <a:lstStyle/>
                    <a:p>
                      <a:pPr algn="ctr"/>
                      <a:r>
                        <a:rPr lang="en-US">
                          <a:effectLst/>
                        </a:rPr>
                        <a:t>LTA-132</a:t>
                      </a:r>
                    </a:p>
                  </a:txBody>
                  <a:tcPr marL="0" marR="0" marT="0" marB="0" anchor="ctr"/>
                </a:tc>
                <a:tc gridSpan="2">
                  <a:txBody>
                    <a:bodyPr/>
                    <a:lstStyle/>
                    <a:p>
                      <a:pPr algn="ctr"/>
                      <a:r>
                        <a:rPr lang="en-US">
                          <a:effectLst/>
                        </a:rPr>
                        <a:t>As an Admin, I want a toggle button to switch between light and dark modes so that I can change the interface based on my preference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1223036427"/>
                  </a:ext>
                </a:extLst>
              </a:tr>
              <a:tr h="1789043">
                <a:tc vMerge="1">
                  <a:txBody>
                    <a:bodyPr/>
                    <a:lstStyle/>
                    <a:p>
                      <a:endParaRPr lang="en-US"/>
                    </a:p>
                  </a:txBody>
                  <a:tcPr marL="0" marR="0" marT="0" marB="0" horzOverflow="overflow"/>
                </a:tc>
                <a:tc>
                  <a:txBody>
                    <a:bodyPr/>
                    <a:lstStyle/>
                    <a:p>
                      <a:pPr algn="ctr"/>
                      <a:r>
                        <a:rPr lang="en-US">
                          <a:effectLst/>
                        </a:rPr>
                        <a:t>Given an Admin wants to switch their screen to dark mode</a:t>
                      </a:r>
                      <a:br>
                        <a:rPr lang="en-US">
                          <a:effectLst/>
                        </a:rPr>
                      </a:br>
                      <a:r>
                        <a:rPr lang="en-US">
                          <a:effectLst/>
                        </a:rPr>
                        <a:t>When they click "Dark Mode"</a:t>
                      </a:r>
                      <a:br>
                        <a:rPr lang="en-US">
                          <a:effectLst/>
                        </a:rPr>
                      </a:br>
                      <a:r>
                        <a:rPr lang="en-US">
                          <a:effectLst/>
                        </a:rPr>
                        <a:t>Then the  white part of their screen is transitioned into a darker shade</a:t>
                      </a:r>
                    </a:p>
                  </a:txBody>
                  <a:tcPr marL="0" marR="0" marT="0" marB="0" anchor="ctr"/>
                </a:tc>
                <a:tc>
                  <a:txBody>
                    <a:bodyPr/>
                    <a:lstStyle/>
                    <a:p>
                      <a:pPr algn="ctr"/>
                      <a:r>
                        <a:rPr lang="en-US">
                          <a:effectLst/>
                        </a:rPr>
                        <a:t>A toggle button is available to switch between light and dark modes</a:t>
                      </a:r>
                      <a:br>
                        <a:rPr lang="en-US">
                          <a:effectLst/>
                        </a:rPr>
                      </a:br>
                      <a:r>
                        <a:rPr lang="en-US">
                          <a:effectLst/>
                        </a:rPr>
                        <a:t>Clicking the button immediately changes the interface colors according to the selected mode</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194303306"/>
                  </a:ext>
                </a:extLst>
              </a:tr>
              <a:tr h="771167">
                <a:tc rowSpan="2">
                  <a:txBody>
                    <a:bodyPr/>
                    <a:lstStyle/>
                    <a:p>
                      <a:pPr algn="ctr"/>
                      <a:r>
                        <a:rPr lang="en-US">
                          <a:effectLst/>
                        </a:rPr>
                        <a:t>LTA-133</a:t>
                      </a:r>
                    </a:p>
                  </a:txBody>
                  <a:tcPr marL="0" marR="0" marT="0" marB="0" anchor="ctr"/>
                </a:tc>
                <a:tc gridSpan="2">
                  <a:txBody>
                    <a:bodyPr/>
                    <a:lstStyle/>
                    <a:p>
                      <a:pPr algn="ctr"/>
                      <a:r>
                        <a:rPr lang="en-US">
                          <a:effectLst/>
                        </a:rPr>
                        <a:t>As an Admin, I want my theme preference (light or dark) to be saved, so that I can continue using my preferred mode across different sessions without resetting it </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1566771081"/>
                  </a:ext>
                </a:extLst>
              </a:tr>
              <a:tr h="1755913">
                <a:tc vMerge="1">
                  <a:txBody>
                    <a:bodyPr/>
                    <a:lstStyle/>
                    <a:p>
                      <a:endParaRPr lang="en-US"/>
                    </a:p>
                  </a:txBody>
                  <a:tcPr marL="0" marR="0" marT="0" marB="0" horzOverflow="overflow"/>
                </a:tc>
                <a:tc>
                  <a:txBody>
                    <a:bodyPr/>
                    <a:lstStyle/>
                    <a:p>
                      <a:pPr algn="ctr"/>
                      <a:r>
                        <a:rPr lang="en-US">
                          <a:effectLst/>
                        </a:rPr>
                        <a:t>Given I am an Admin</a:t>
                      </a:r>
                      <a:br>
                        <a:rPr lang="en-US">
                          <a:effectLst/>
                        </a:rPr>
                      </a:br>
                      <a:r>
                        <a:rPr lang="en-US">
                          <a:effectLst/>
                        </a:rPr>
                        <a:t>When I switch my screen to dark mode and then redirect to another page in the application</a:t>
                      </a:r>
                      <a:br>
                        <a:rPr lang="en-US">
                          <a:effectLst/>
                        </a:rPr>
                      </a:br>
                      <a:r>
                        <a:rPr lang="en-US">
                          <a:effectLst/>
                        </a:rPr>
                        <a:t>Then my screen should still be on dark mode </a:t>
                      </a:r>
                    </a:p>
                  </a:txBody>
                  <a:tcPr marL="0" marR="0" marT="0" marB="0" anchor="ctr"/>
                </a:tc>
                <a:tc>
                  <a:txBody>
                    <a:bodyPr/>
                    <a:lstStyle/>
                    <a:p>
                      <a:pPr algn="ctr"/>
                      <a:r>
                        <a:rPr lang="en-US">
                          <a:effectLst/>
                        </a:rPr>
                        <a:t>The system remembers the user's theme preference (light or dark mode) even after the session ends</a:t>
                      </a:r>
                      <a:br>
                        <a:rPr lang="en-US">
                          <a:effectLst/>
                        </a:rPr>
                      </a:br>
                      <a:br>
                        <a:rPr lang="en-US">
                          <a:effectLst/>
                        </a:rPr>
                      </a:br>
                      <a:r>
                        <a:rPr lang="en-US">
                          <a:effectLst/>
                        </a:rPr>
                        <a:t>When the user returns, the interface loads in the previously selected mode.</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88781035"/>
                  </a:ext>
                </a:extLst>
              </a:tr>
            </a:tbl>
          </a:graphicData>
        </a:graphic>
      </p:graphicFrame>
    </p:spTree>
    <p:extLst>
      <p:ext uri="{BB962C8B-B14F-4D97-AF65-F5344CB8AC3E}">
        <p14:creationId xmlns:p14="http://schemas.microsoft.com/office/powerpoint/2010/main" val="704602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3" name="TextBox 2">
            <a:extLst>
              <a:ext uri="{FF2B5EF4-FFF2-40B4-BE49-F238E27FC236}">
                <a16:creationId xmlns:a16="http://schemas.microsoft.com/office/drawing/2014/main" id="{942F5DEC-5D12-0A68-058F-26566C6ED07D}"/>
              </a:ext>
            </a:extLst>
          </p:cNvPr>
          <p:cNvSpPr txBox="1"/>
          <p:nvPr/>
        </p:nvSpPr>
        <p:spPr>
          <a:xfrm>
            <a:off x="12787257" y="9054234"/>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graphicFrame>
        <p:nvGraphicFramePr>
          <p:cNvPr id="6" name="Table 5">
            <a:extLst>
              <a:ext uri="{FF2B5EF4-FFF2-40B4-BE49-F238E27FC236}">
                <a16:creationId xmlns:a16="http://schemas.microsoft.com/office/drawing/2014/main" id="{E5090F44-F218-8D72-602F-053D69A23450}"/>
              </a:ext>
            </a:extLst>
          </p:cNvPr>
          <p:cNvGraphicFramePr>
            <a:graphicFrameLocks noGrp="1"/>
          </p:cNvGraphicFramePr>
          <p:nvPr>
            <p:extLst>
              <p:ext uri="{D42A27DB-BD31-4B8C-83A1-F6EECF244321}">
                <p14:modId xmlns:p14="http://schemas.microsoft.com/office/powerpoint/2010/main" val="773234380"/>
              </p:ext>
            </p:extLst>
          </p:nvPr>
        </p:nvGraphicFramePr>
        <p:xfrm>
          <a:off x="1272396" y="1531188"/>
          <a:ext cx="15789768" cy="7418574"/>
        </p:xfrm>
        <a:graphic>
          <a:graphicData uri="http://schemas.openxmlformats.org/drawingml/2006/table">
            <a:tbl>
              <a:tblPr bandRow="1">
                <a:tableStyleId>{775DCB02-9BB8-47FD-8907-85C794F793BA}</a:tableStyleId>
              </a:tblPr>
              <a:tblGrid>
                <a:gridCol w="1341782">
                  <a:extLst>
                    <a:ext uri="{9D8B030D-6E8A-4147-A177-3AD203B41FA5}">
                      <a16:colId xmlns:a16="http://schemas.microsoft.com/office/drawing/2014/main" val="2364253661"/>
                    </a:ext>
                  </a:extLst>
                </a:gridCol>
                <a:gridCol w="8611239">
                  <a:extLst>
                    <a:ext uri="{9D8B030D-6E8A-4147-A177-3AD203B41FA5}">
                      <a16:colId xmlns:a16="http://schemas.microsoft.com/office/drawing/2014/main" val="2563426640"/>
                    </a:ext>
                  </a:extLst>
                </a:gridCol>
                <a:gridCol w="5064947">
                  <a:extLst>
                    <a:ext uri="{9D8B030D-6E8A-4147-A177-3AD203B41FA5}">
                      <a16:colId xmlns:a16="http://schemas.microsoft.com/office/drawing/2014/main" val="600265057"/>
                    </a:ext>
                  </a:extLst>
                </a:gridCol>
                <a:gridCol w="771800">
                  <a:extLst>
                    <a:ext uri="{9D8B030D-6E8A-4147-A177-3AD203B41FA5}">
                      <a16:colId xmlns:a16="http://schemas.microsoft.com/office/drawing/2014/main" val="1517152926"/>
                    </a:ext>
                  </a:extLst>
                </a:gridCol>
              </a:tblGrid>
              <a:tr h="503620">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296154728"/>
                  </a:ext>
                </a:extLst>
              </a:tr>
              <a:tr h="552358">
                <a:tc rowSpan="2">
                  <a:txBody>
                    <a:bodyPr/>
                    <a:lstStyle/>
                    <a:p>
                      <a:pPr algn="ctr"/>
                      <a:r>
                        <a:rPr lang="en-US">
                          <a:effectLst/>
                        </a:rPr>
                        <a:t>LTA-176</a:t>
                      </a:r>
                    </a:p>
                  </a:txBody>
                  <a:tcPr marL="0" marR="0" marT="0" marB="0" anchor="ctr"/>
                </a:tc>
                <a:tc gridSpan="2">
                  <a:txBody>
                    <a:bodyPr/>
                    <a:lstStyle/>
                    <a:p>
                      <a:pPr algn="ctr"/>
                      <a:r>
                        <a:rPr lang="en-US">
                          <a:effectLst/>
                        </a:rPr>
                        <a:t>As a Developer, I want to set up my development environment, so that I can extend functionalities in the future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1949390629"/>
                  </a:ext>
                </a:extLst>
              </a:tr>
              <a:tr h="3147391">
                <a:tc vMerge="1">
                  <a:txBody>
                    <a:bodyPr/>
                    <a:lstStyle/>
                    <a:p>
                      <a:endParaRPr lang="en-US"/>
                    </a:p>
                  </a:txBody>
                  <a:tcPr marL="0" marR="0" marT="0" marB="0" horzOverflow="overflow"/>
                </a:tc>
                <a:tc>
                  <a:txBody>
                    <a:bodyPr/>
                    <a:lstStyle/>
                    <a:p>
                      <a:pPr algn="ctr"/>
                      <a:r>
                        <a:rPr lang="en-US">
                          <a:effectLst/>
                        </a:rPr>
                        <a:t>Given I am a Student</a:t>
                      </a:r>
                      <a:br>
                        <a:rPr lang="en-US">
                          <a:effectLst/>
                        </a:rPr>
                      </a:br>
                      <a:r>
                        <a:rPr lang="en-US">
                          <a:effectLst/>
                        </a:rPr>
                        <a:t>When I want to duplicate this project</a:t>
                      </a:r>
                      <a:br>
                        <a:rPr lang="en-US">
                          <a:effectLst/>
                        </a:rPr>
                      </a:br>
                      <a:r>
                        <a:rPr lang="en-US">
                          <a:effectLst/>
                        </a:rPr>
                        <a:t>Then I can use the Deployment Manual to guide me</a:t>
                      </a:r>
                    </a:p>
                  </a:txBody>
                  <a:tcPr marL="0" marR="0" marT="0" marB="0" anchor="ctr"/>
                </a:tc>
                <a:tc>
                  <a:txBody>
                    <a:bodyPr/>
                    <a:lstStyle/>
                    <a:p>
                      <a:pPr algn="ctr"/>
                      <a:r>
                        <a:rPr lang="en-US">
                          <a:effectLst/>
                        </a:rPr>
                        <a:t>Guidelines on naming conventions and coding standards used in the application. </a:t>
                      </a:r>
                      <a:br>
                        <a:rPr lang="en-US">
                          <a:effectLst/>
                        </a:rPr>
                      </a:br>
                      <a:r>
                        <a:rPr lang="en-US">
                          <a:effectLst/>
                        </a:rPr>
                        <a:t>Instructions on tests and code quality to keep consistency. </a:t>
                      </a:r>
                      <a:br>
                        <a:rPr lang="en-US">
                          <a:effectLst/>
                        </a:rPr>
                      </a:br>
                      <a:r>
                        <a:rPr lang="en-US">
                          <a:effectLst/>
                        </a:rPr>
                        <a:t>Documentation to help understand the structure of the codebase.</a:t>
                      </a:r>
                      <a:br>
                        <a:rPr lang="en-US">
                          <a:effectLst/>
                        </a:rPr>
                      </a:br>
                      <a:r>
                        <a:rPr lang="en-US">
                          <a:effectLst/>
                        </a:rPr>
                        <a:t>Steps to create and manage branches in the version control system. </a:t>
                      </a:r>
                      <a:br>
                        <a:rPr lang="en-US">
                          <a:effectLst/>
                        </a:rPr>
                      </a:br>
                      <a:r>
                        <a:rPr lang="en-US">
                          <a:effectLst/>
                        </a:rPr>
                        <a:t>Steps for merging new features into the main branch</a:t>
                      </a:r>
                      <a:br>
                        <a:rPr lang="en-US">
                          <a:effectLst/>
                        </a:rPr>
                      </a:br>
                      <a:r>
                        <a:rPr lang="en-US">
                          <a:effectLst/>
                        </a:rPr>
                        <a:t>Instructions for deploying updates to the production environment </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885759321"/>
                  </a:ext>
                </a:extLst>
              </a:tr>
              <a:tr h="763553">
                <a:tc rowSpan="2">
                  <a:txBody>
                    <a:bodyPr/>
                    <a:lstStyle/>
                    <a:p>
                      <a:pPr algn="ctr"/>
                      <a:r>
                        <a:rPr lang="en-US">
                          <a:effectLst/>
                        </a:rPr>
                        <a:t>LTA-177</a:t>
                      </a:r>
                    </a:p>
                  </a:txBody>
                  <a:tcPr marL="0" marR="0" marT="0" marB="0" anchor="ctr"/>
                </a:tc>
                <a:tc gridSpan="2">
                  <a:txBody>
                    <a:bodyPr/>
                    <a:lstStyle/>
                    <a:p>
                      <a:pPr algn="ctr"/>
                      <a:r>
                        <a:rPr lang="en-US">
                          <a:effectLst/>
                        </a:rPr>
                        <a:t>As a Student, I want to have a detailed user manual for the application, so that I am aware of all the functionalities of this application</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1189794554"/>
                  </a:ext>
                </a:extLst>
              </a:tr>
              <a:tr h="2451652">
                <a:tc vMerge="1">
                  <a:txBody>
                    <a:bodyPr/>
                    <a:lstStyle/>
                    <a:p>
                      <a:endParaRPr lang="en-US"/>
                    </a:p>
                  </a:txBody>
                  <a:tcPr marL="0" marR="0" marT="0" marB="0" horzOverflow="overflow"/>
                </a:tc>
                <a:tc>
                  <a:txBody>
                    <a:bodyPr/>
                    <a:lstStyle/>
                    <a:p>
                      <a:pPr algn="ctr"/>
                      <a:r>
                        <a:rPr lang="en-US">
                          <a:effectLst/>
                        </a:rPr>
                        <a:t>Given I am a Student</a:t>
                      </a:r>
                      <a:br>
                        <a:rPr lang="en-US">
                          <a:effectLst/>
                        </a:rPr>
                      </a:br>
                      <a:r>
                        <a:rPr lang="en-US">
                          <a:effectLst/>
                        </a:rPr>
                        <a:t>When I want to use the SpeakEZ application</a:t>
                      </a:r>
                      <a:br>
                        <a:rPr lang="en-US">
                          <a:effectLst/>
                        </a:rPr>
                      </a:br>
                      <a:r>
                        <a:rPr lang="en-US">
                          <a:effectLst/>
                        </a:rPr>
                        <a:t>Then I can use the User Manual to guide me</a:t>
                      </a:r>
                    </a:p>
                  </a:txBody>
                  <a:tcPr marL="0" marR="0" marT="0" marB="0" anchor="ctr"/>
                </a:tc>
                <a:tc>
                  <a:txBody>
                    <a:bodyPr/>
                    <a:lstStyle/>
                    <a:p>
                      <a:pPr algn="ctr"/>
                      <a:r>
                        <a:rPr lang="en-US">
                          <a:effectLst/>
                        </a:rPr>
                        <a:t>Should have detailed steps on how to use the application as per the customer’s perspective.</a:t>
                      </a:r>
                      <a:br>
                        <a:rPr lang="en-US">
                          <a:effectLst/>
                        </a:rPr>
                      </a:br>
                      <a:r>
                        <a:rPr lang="en-US">
                          <a:effectLst/>
                        </a:rPr>
                        <a:t>Should be easy and quick to read and must be well-written.</a:t>
                      </a:r>
                      <a:br>
                        <a:rPr lang="en-US">
                          <a:effectLst/>
                        </a:rPr>
                      </a:br>
                      <a:r>
                        <a:rPr lang="en-US">
                          <a:effectLst/>
                        </a:rPr>
                        <a:t>Users should be able to provide feedback and suggest improvements or report issues, including giving a preferrable contact method.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3344404396"/>
                  </a:ext>
                </a:extLst>
              </a:tr>
            </a:tbl>
          </a:graphicData>
        </a:graphic>
      </p:graphicFrame>
    </p:spTree>
    <p:extLst>
      <p:ext uri="{BB962C8B-B14F-4D97-AF65-F5344CB8AC3E}">
        <p14:creationId xmlns:p14="http://schemas.microsoft.com/office/powerpoint/2010/main" val="2478772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3" name="TextBox 2">
            <a:extLst>
              <a:ext uri="{FF2B5EF4-FFF2-40B4-BE49-F238E27FC236}">
                <a16:creationId xmlns:a16="http://schemas.microsoft.com/office/drawing/2014/main" id="{B83901EA-957E-0C92-D7B6-30DB249EC95B}"/>
              </a:ext>
            </a:extLst>
          </p:cNvPr>
          <p:cNvSpPr txBox="1"/>
          <p:nvPr/>
        </p:nvSpPr>
        <p:spPr>
          <a:xfrm>
            <a:off x="12700993" y="9037190"/>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graphicFrame>
        <p:nvGraphicFramePr>
          <p:cNvPr id="10" name="Table 9">
            <a:extLst>
              <a:ext uri="{FF2B5EF4-FFF2-40B4-BE49-F238E27FC236}">
                <a16:creationId xmlns:a16="http://schemas.microsoft.com/office/drawing/2014/main" id="{3BB485DA-2EF9-13C8-7253-69B2C50B203D}"/>
              </a:ext>
            </a:extLst>
          </p:cNvPr>
          <p:cNvGraphicFramePr>
            <a:graphicFrameLocks noGrp="1"/>
          </p:cNvGraphicFramePr>
          <p:nvPr>
            <p:extLst>
              <p:ext uri="{D42A27DB-BD31-4B8C-83A1-F6EECF244321}">
                <p14:modId xmlns:p14="http://schemas.microsoft.com/office/powerpoint/2010/main" val="3410297871"/>
              </p:ext>
            </p:extLst>
          </p:nvPr>
        </p:nvGraphicFramePr>
        <p:xfrm>
          <a:off x="754811" y="1509622"/>
          <a:ext cx="16204088" cy="7455646"/>
        </p:xfrm>
        <a:graphic>
          <a:graphicData uri="http://schemas.openxmlformats.org/drawingml/2006/table">
            <a:tbl>
              <a:tblPr bandRow="1">
                <a:tableStyleId>{775DCB02-9BB8-47FD-8907-85C794F793BA}</a:tableStyleId>
              </a:tblPr>
              <a:tblGrid>
                <a:gridCol w="1474304">
                  <a:extLst>
                    <a:ext uri="{9D8B030D-6E8A-4147-A177-3AD203B41FA5}">
                      <a16:colId xmlns:a16="http://schemas.microsoft.com/office/drawing/2014/main" val="539049990"/>
                    </a:ext>
                  </a:extLst>
                </a:gridCol>
                <a:gridCol w="6211956">
                  <a:extLst>
                    <a:ext uri="{9D8B030D-6E8A-4147-A177-3AD203B41FA5}">
                      <a16:colId xmlns:a16="http://schemas.microsoft.com/office/drawing/2014/main" val="4084366781"/>
                    </a:ext>
                  </a:extLst>
                </a:gridCol>
                <a:gridCol w="7725777">
                  <a:extLst>
                    <a:ext uri="{9D8B030D-6E8A-4147-A177-3AD203B41FA5}">
                      <a16:colId xmlns:a16="http://schemas.microsoft.com/office/drawing/2014/main" val="3837967525"/>
                    </a:ext>
                  </a:extLst>
                </a:gridCol>
                <a:gridCol w="792051">
                  <a:extLst>
                    <a:ext uri="{9D8B030D-6E8A-4147-A177-3AD203B41FA5}">
                      <a16:colId xmlns:a16="http://schemas.microsoft.com/office/drawing/2014/main" val="183987802"/>
                    </a:ext>
                  </a:extLst>
                </a:gridCol>
              </a:tblGrid>
              <a:tr h="543319">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3552040615"/>
                  </a:ext>
                </a:extLst>
              </a:tr>
              <a:tr h="543319">
                <a:tc rowSpan="2">
                  <a:txBody>
                    <a:bodyPr/>
                    <a:lstStyle/>
                    <a:p>
                      <a:pPr algn="ctr"/>
                      <a:r>
                        <a:rPr lang="en-US">
                          <a:effectLst/>
                        </a:rPr>
                        <a:t>LTA-175</a:t>
                      </a:r>
                    </a:p>
                  </a:txBody>
                  <a:tcPr marL="0" marR="0" marT="0" marB="0" anchor="ctr"/>
                </a:tc>
                <a:tc gridSpan="2">
                  <a:txBody>
                    <a:bodyPr/>
                    <a:lstStyle/>
                    <a:p>
                      <a:pPr algn="ctr"/>
                      <a:r>
                        <a:rPr lang="en-US">
                          <a:effectLst/>
                        </a:rPr>
                        <a:t>As a Developer, I want to install the application to a production environment so that I can deploy it successfully</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792378196"/>
                  </a:ext>
                </a:extLst>
              </a:tr>
              <a:tr h="3329608">
                <a:tc vMerge="1">
                  <a:txBody>
                    <a:bodyPr/>
                    <a:lstStyle/>
                    <a:p>
                      <a:endParaRPr lang="en-US"/>
                    </a:p>
                  </a:txBody>
                  <a:tcPr marL="0" marR="0" marT="0" marB="0" horzOverflow="overflow"/>
                </a:tc>
                <a:tc>
                  <a:txBody>
                    <a:bodyPr/>
                    <a:lstStyle/>
                    <a:p>
                      <a:pPr algn="ctr"/>
                      <a:r>
                        <a:rPr lang="en-US">
                          <a:effectLst/>
                        </a:rPr>
                        <a:t>Given I am a Student</a:t>
                      </a:r>
                      <a:br>
                        <a:rPr lang="en-US">
                          <a:effectLst/>
                        </a:rPr>
                      </a:br>
                      <a:r>
                        <a:rPr lang="en-US">
                          <a:effectLst/>
                        </a:rPr>
                        <a:t>When I want to install the application</a:t>
                      </a:r>
                      <a:br>
                        <a:rPr lang="en-US">
                          <a:effectLst/>
                        </a:rPr>
                      </a:br>
                      <a:r>
                        <a:rPr lang="en-US">
                          <a:effectLst/>
                        </a:rPr>
                        <a:t>Then I can use the Installation Manual to guide me</a:t>
                      </a:r>
                    </a:p>
                  </a:txBody>
                  <a:tcPr marL="0" marR="0" marT="0" marB="0" anchor="ctr"/>
                </a:tc>
                <a:tc>
                  <a:txBody>
                    <a:bodyPr/>
                    <a:lstStyle/>
                    <a:p>
                      <a:pPr algn="ctr"/>
                      <a:r>
                        <a:rPr lang="en-US">
                          <a:effectLst/>
                        </a:rPr>
                        <a:t>The manual should include system requirements and software dependencies. </a:t>
                      </a:r>
                      <a:br>
                        <a:rPr lang="en-US">
                          <a:effectLst/>
                        </a:rPr>
                      </a:br>
                      <a:r>
                        <a:rPr lang="en-US">
                          <a:effectLst/>
                        </a:rPr>
                        <a:t>It should include instructions for installing tools and software (IDE, version control, dependencies)</a:t>
                      </a:r>
                      <a:br>
                        <a:rPr lang="en-US">
                          <a:effectLst/>
                        </a:rPr>
                      </a:br>
                      <a:r>
                        <a:rPr lang="en-US">
                          <a:effectLst/>
                        </a:rPr>
                        <a:t>It should include steps install any missing dependencies. </a:t>
                      </a:r>
                      <a:br>
                        <a:rPr lang="en-US">
                          <a:effectLst/>
                        </a:rPr>
                      </a:br>
                      <a:r>
                        <a:rPr lang="en-US">
                          <a:effectLst/>
                        </a:rPr>
                        <a:t>Steps to clone project repository from version control system</a:t>
                      </a:r>
                      <a:br>
                        <a:rPr lang="en-US">
                          <a:effectLst/>
                        </a:rPr>
                      </a:br>
                      <a:r>
                        <a:rPr lang="en-US">
                          <a:effectLst/>
                        </a:rPr>
                        <a:t>Instructions on running application locally</a:t>
                      </a:r>
                      <a:br>
                        <a:rPr lang="en-US">
                          <a:effectLst/>
                        </a:rPr>
                      </a:br>
                      <a:r>
                        <a:rPr lang="en-US">
                          <a:effectLst/>
                        </a:rPr>
                        <a:t>Steps on how to download, install and start the application</a:t>
                      </a:r>
                      <a:br>
                        <a:rPr lang="en-US">
                          <a:effectLst/>
                        </a:rPr>
                      </a:br>
                      <a:r>
                        <a:rPr lang="en-US">
                          <a:effectLst/>
                        </a:rPr>
                        <a:t>Should have a detailed instructions on setting up environment variables and configuration files. </a:t>
                      </a:r>
                      <a:br>
                        <a:rPr lang="en-US">
                          <a:effectLst/>
                        </a:rPr>
                      </a:br>
                      <a:r>
                        <a:rPr lang="en-US">
                          <a:effectLst/>
                        </a:rPr>
                        <a:t>It should also include any probably common installation issues and their solutions.</a:t>
                      </a:r>
                      <a:br>
                        <a:rPr lang="en-US">
                          <a:effectLst/>
                        </a:rPr>
                      </a:br>
                      <a:endParaRPr lang="en-US">
                        <a:effectLst/>
                      </a:endParaRP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3161531909"/>
                  </a:ext>
                </a:extLst>
              </a:tr>
              <a:tr h="687140">
                <a:tc rowSpan="2">
                  <a:txBody>
                    <a:bodyPr/>
                    <a:lstStyle/>
                    <a:p>
                      <a:pPr algn="ctr"/>
                      <a:r>
                        <a:rPr lang="en-US">
                          <a:effectLst/>
                        </a:rPr>
                        <a:t>LTA-179 </a:t>
                      </a:r>
                    </a:p>
                  </a:txBody>
                  <a:tcPr marL="0" marR="0" marT="0" marB="0" anchor="ctr"/>
                </a:tc>
                <a:tc gridSpan="2">
                  <a:txBody>
                    <a:bodyPr/>
                    <a:lstStyle/>
                    <a:p>
                      <a:pPr algn="ctr"/>
                      <a:r>
                        <a:rPr lang="en-US">
                          <a:effectLst/>
                        </a:rPr>
                        <a:t>As a Lawyer, I want to translate the output into the language selected from a dropdown so that I can easily get translations into my preferred language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383190826"/>
                  </a:ext>
                </a:extLst>
              </a:tr>
              <a:tr h="2352260">
                <a:tc vMerge="1">
                  <a:txBody>
                    <a:bodyPr/>
                    <a:lstStyle/>
                    <a:p>
                      <a:endParaRPr lang="en-US"/>
                    </a:p>
                  </a:txBody>
                  <a:tcPr marL="0" marR="0" marT="0" marB="0" horzOverflow="overflow"/>
                </a:tc>
                <a:tc>
                  <a:txBody>
                    <a:bodyPr/>
                    <a:lstStyle/>
                    <a:p>
                      <a:pPr algn="ctr"/>
                      <a:r>
                        <a:rPr lang="en-US">
                          <a:effectLst/>
                        </a:rPr>
                        <a:t>Given I am a Lawyer</a:t>
                      </a:r>
                      <a:br>
                        <a:rPr lang="en-US">
                          <a:effectLst/>
                        </a:rPr>
                      </a:br>
                      <a:r>
                        <a:rPr lang="en-US">
                          <a:effectLst/>
                        </a:rPr>
                        <a:t>When I need to translate audio into different languages</a:t>
                      </a:r>
                      <a:br>
                        <a:rPr lang="en-US">
                          <a:effectLst/>
                        </a:rPr>
                      </a:br>
                      <a:r>
                        <a:rPr lang="en-US">
                          <a:effectLst/>
                        </a:rPr>
                        <a:t>Then I can select the dropdown to do so</a:t>
                      </a:r>
                    </a:p>
                  </a:txBody>
                  <a:tcPr marL="0" marR="0" marT="0" marB="0" anchor="ctr"/>
                </a:tc>
                <a:tc>
                  <a:txBody>
                    <a:bodyPr/>
                    <a:lstStyle/>
                    <a:p>
                      <a:pPr algn="ctr"/>
                      <a:r>
                        <a:rPr lang="en-US">
                          <a:effectLst/>
                        </a:rPr>
                        <a:t>A language dropdown menu is available, displaying a list of supported languages.</a:t>
                      </a:r>
                      <a:br>
                        <a:rPr lang="en-US">
                          <a:effectLst/>
                        </a:rPr>
                      </a:br>
                      <a:r>
                        <a:rPr lang="en-US">
                          <a:effectLst/>
                        </a:rPr>
                        <a:t>The user can select a preferred language from the dropdown.</a:t>
                      </a:r>
                      <a:br>
                        <a:rPr lang="en-US">
                          <a:effectLst/>
                        </a:rPr>
                      </a:br>
                      <a:r>
                        <a:rPr lang="en-US">
                          <a:effectLst/>
                        </a:rPr>
                        <a:t>The system translates the output text into the selected language and displays it in the output field.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110407793"/>
                  </a:ext>
                </a:extLst>
              </a:tr>
            </a:tbl>
          </a:graphicData>
        </a:graphic>
      </p:graphicFrame>
    </p:spTree>
    <p:extLst>
      <p:ext uri="{BB962C8B-B14F-4D97-AF65-F5344CB8AC3E}">
        <p14:creationId xmlns:p14="http://schemas.microsoft.com/office/powerpoint/2010/main" val="3990502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1245596773"/>
              </p:ext>
            </p:extLst>
          </p:nvPr>
        </p:nvGraphicFramePr>
        <p:xfrm>
          <a:off x="336176" y="1378323"/>
          <a:ext cx="17642520" cy="8839200"/>
        </p:xfrm>
        <a:graphic>
          <a:graphicData uri="http://schemas.openxmlformats.org/drawingml/2006/table">
            <a:tbl>
              <a:tblPr bandRow="1">
                <a:tableStyleId>{775DCB02-9BB8-47FD-8907-85C794F793BA}</a:tableStyleId>
              </a:tblPr>
              <a:tblGrid>
                <a:gridCol w="768517">
                  <a:extLst>
                    <a:ext uri="{9D8B030D-6E8A-4147-A177-3AD203B41FA5}">
                      <a16:colId xmlns:a16="http://schemas.microsoft.com/office/drawing/2014/main" val="2350257973"/>
                    </a:ext>
                  </a:extLst>
                </a:gridCol>
                <a:gridCol w="3876013">
                  <a:extLst>
                    <a:ext uri="{9D8B030D-6E8A-4147-A177-3AD203B41FA5}">
                      <a16:colId xmlns:a16="http://schemas.microsoft.com/office/drawing/2014/main" val="2529493629"/>
                    </a:ext>
                  </a:extLst>
                </a:gridCol>
                <a:gridCol w="1286432">
                  <a:extLst>
                    <a:ext uri="{9D8B030D-6E8A-4147-A177-3AD203B41FA5}">
                      <a16:colId xmlns:a16="http://schemas.microsoft.com/office/drawing/2014/main" val="4191621324"/>
                    </a:ext>
                  </a:extLst>
                </a:gridCol>
                <a:gridCol w="1553744">
                  <a:extLst>
                    <a:ext uri="{9D8B030D-6E8A-4147-A177-3AD203B41FA5}">
                      <a16:colId xmlns:a16="http://schemas.microsoft.com/office/drawing/2014/main" val="4282670485"/>
                    </a:ext>
                  </a:extLst>
                </a:gridCol>
                <a:gridCol w="3725649">
                  <a:extLst>
                    <a:ext uri="{9D8B030D-6E8A-4147-A177-3AD203B41FA5}">
                      <a16:colId xmlns:a16="http://schemas.microsoft.com/office/drawing/2014/main" val="3957514475"/>
                    </a:ext>
                  </a:extLst>
                </a:gridCol>
                <a:gridCol w="1420088">
                  <a:extLst>
                    <a:ext uri="{9D8B030D-6E8A-4147-A177-3AD203B41FA5}">
                      <a16:colId xmlns:a16="http://schemas.microsoft.com/office/drawing/2014/main" val="2713913269"/>
                    </a:ext>
                  </a:extLst>
                </a:gridCol>
                <a:gridCol w="2088366">
                  <a:extLst>
                    <a:ext uri="{9D8B030D-6E8A-4147-A177-3AD203B41FA5}">
                      <a16:colId xmlns:a16="http://schemas.microsoft.com/office/drawing/2014/main" val="2873977178"/>
                    </a:ext>
                  </a:extLst>
                </a:gridCol>
                <a:gridCol w="2121781">
                  <a:extLst>
                    <a:ext uri="{9D8B030D-6E8A-4147-A177-3AD203B41FA5}">
                      <a16:colId xmlns:a16="http://schemas.microsoft.com/office/drawing/2014/main" val="1401851469"/>
                    </a:ext>
                  </a:extLst>
                </a:gridCol>
                <a:gridCol w="801930">
                  <a:extLst>
                    <a:ext uri="{9D8B030D-6E8A-4147-A177-3AD203B41FA5}">
                      <a16:colId xmlns:a16="http://schemas.microsoft.com/office/drawing/2014/main" val="3355201330"/>
                    </a:ext>
                  </a:extLst>
                </a:gridCol>
              </a:tblGrid>
              <a:tr h="556780">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a:t>
                      </a:r>
                      <a:endParaRPr lang="en-US"/>
                    </a:p>
                    <a:p>
                      <a:pPr lvl="0" algn="ctr">
                        <a:buNone/>
                      </a:pPr>
                      <a:r>
                        <a:rPr lang="en-US" sz="2000" b="1">
                          <a:effectLst/>
                        </a:rPr>
                        <a:t>Fail</a:t>
                      </a:r>
                    </a:p>
                  </a:txBody>
                  <a:tcPr marL="0" marR="0" marT="0" marB="0" anchor="ctr"/>
                </a:tc>
                <a:extLst>
                  <a:ext uri="{0D108BD9-81ED-4DB2-BD59-A6C34878D82A}">
                    <a16:rowId xmlns:a16="http://schemas.microsoft.com/office/drawing/2014/main" val="4166831240"/>
                  </a:ext>
                </a:extLst>
              </a:tr>
              <a:tr h="2453304">
                <a:tc>
                  <a:txBody>
                    <a:bodyPr/>
                    <a:lstStyle/>
                    <a:p>
                      <a:pPr algn="ctr"/>
                      <a:r>
                        <a:rPr lang="en-US">
                          <a:effectLst/>
                        </a:rPr>
                        <a:t>LTA-118</a:t>
                      </a:r>
                    </a:p>
                  </a:txBody>
                  <a:tcPr marL="0" marR="0" marT="0" marB="0" anchor="ctr"/>
                </a:tc>
                <a:tc>
                  <a:txBody>
                    <a:bodyPr/>
                    <a:lstStyle/>
                    <a:p>
                      <a:pPr algn="ctr"/>
                      <a:r>
                        <a:rPr lang="en-US">
                          <a:effectLst/>
                        </a:rPr>
                        <a:t>As a customer, I want to be informed if the file I upload exceeds the size limit, so that I can upload a smaller file or take appropriate action.</a:t>
                      </a:r>
                    </a:p>
                  </a:txBody>
                  <a:tcPr marL="0" marR="0" marT="0" marB="0" anchor="ctr"/>
                </a:tc>
                <a:tc>
                  <a:txBody>
                    <a:bodyPr/>
                    <a:lstStyle/>
                    <a:p>
                      <a:pPr algn="ctr"/>
                      <a:r>
                        <a:rPr lang="en-US">
                          <a:effectLst/>
                        </a:rPr>
                        <a:t>LTA-160</a:t>
                      </a:r>
                    </a:p>
                  </a:txBody>
                  <a:tcPr marL="0" marR="0" marT="0" marB="0" anchor="ctr"/>
                </a:tc>
                <a:tc>
                  <a:txBody>
                    <a:bodyPr/>
                    <a:lstStyle/>
                    <a:p>
                      <a:pPr algn="ctr"/>
                      <a:r>
                        <a:rPr lang="en-US">
                          <a:effectLst/>
                        </a:rPr>
                        <a:t>Verify File Upload Size Limit and Error Handling</a:t>
                      </a:r>
                    </a:p>
                  </a:txBody>
                  <a:tcPr marL="0" marR="0" marT="0" marB="0" anchor="ctr"/>
                </a:tc>
                <a:tc>
                  <a:txBody>
                    <a:bodyPr/>
                    <a:lstStyle/>
                    <a:p>
                      <a:pPr algn="ctr"/>
                      <a:r>
                        <a:rPr lang="en-US">
                          <a:effectLst/>
                        </a:rPr>
                        <a:t>Confirm that the system supports file uploads up to the specified size limit (e.g., 20 MB).</a:t>
                      </a:r>
                      <a:br>
                        <a:rPr lang="en-US">
                          <a:effectLst/>
                        </a:rPr>
                      </a:br>
                      <a:br>
                        <a:rPr lang="en-US">
                          <a:effectLst/>
                        </a:rPr>
                      </a:br>
                      <a:r>
                        <a:rPr lang="en-US">
                          <a:effectLst/>
                        </a:rPr>
                        <a:t>Test uploading files larger than the size limit and verify that an error message is displayed.</a:t>
                      </a:r>
                      <a:br>
                        <a:rPr lang="en-US">
                          <a:effectLst/>
                        </a:rPr>
                      </a:br>
                      <a:br>
                        <a:rPr lang="en-US">
                          <a:effectLst/>
                        </a:rPr>
                      </a:br>
                      <a:r>
                        <a:rPr lang="en-US">
                          <a:effectLst/>
                        </a:rPr>
                        <a:t>Ensure the error message is clear and instructs the user on the file size limit.</a:t>
                      </a:r>
                    </a:p>
                  </a:txBody>
                  <a:tcPr marL="0" marR="0" marT="0" marB="0" anchor="ctr"/>
                </a:tc>
                <a:tc>
                  <a:txBody>
                    <a:bodyPr/>
                    <a:lstStyle/>
                    <a:p>
                      <a:pPr algn="ctr"/>
                      <a:r>
                        <a:rPr lang="en-US">
                          <a:effectLst/>
                        </a:rPr>
                        <a:t>Browse -&gt; upload mp3 &gt; 20MB</a:t>
                      </a:r>
                    </a:p>
                  </a:txBody>
                  <a:tcPr marL="0" marR="0" marT="0" marB="0" anchor="ctr"/>
                </a:tc>
                <a:tc>
                  <a:txBody>
                    <a:bodyPr/>
                    <a:lstStyle/>
                    <a:p>
                      <a:pPr algn="ctr"/>
                      <a:r>
                        <a:rPr lang="en-US">
                          <a:effectLst/>
                        </a:rPr>
                        <a:t>Should throw an error message when file is uploaded more than 20MB.</a:t>
                      </a:r>
                    </a:p>
                  </a:txBody>
                  <a:tcPr marL="0" marR="0" marT="0" marB="0" anchor="ctr"/>
                </a:tc>
                <a:tc>
                  <a:txBody>
                    <a:bodyPr/>
                    <a:lstStyle/>
                    <a:p>
                      <a:pPr algn="ctr"/>
                      <a:r>
                        <a:rPr lang="en-US">
                          <a:effectLst/>
                        </a:rPr>
                        <a:t>An error message is displayed if tried to upload a file greater than 20MB.</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1247497464"/>
                  </a:ext>
                </a:extLst>
              </a:tr>
              <a:tr h="2453304">
                <a:tc>
                  <a:txBody>
                    <a:bodyPr/>
                    <a:lstStyle/>
                    <a:p>
                      <a:pPr algn="ctr"/>
                      <a:r>
                        <a:rPr lang="en-US">
                          <a:effectLst/>
                        </a:rPr>
                        <a:t>LTA-116</a:t>
                      </a:r>
                    </a:p>
                  </a:txBody>
                  <a:tcPr marL="0" marR="0" marT="0" marB="0" anchor="ctr"/>
                </a:tc>
                <a:tc>
                  <a:txBody>
                    <a:bodyPr/>
                    <a:lstStyle/>
                    <a:p>
                      <a:pPr algn="ctr"/>
                      <a:r>
                        <a:rPr lang="en-US">
                          <a:effectLst/>
                        </a:rPr>
                        <a:t>As a student, I want to see an error message when I upload an unsupported file type, so that I am informed about the file type restrictions and can take corrective action.</a:t>
                      </a:r>
                    </a:p>
                  </a:txBody>
                  <a:tcPr marL="0" marR="0" marT="0" marB="0" anchor="ctr"/>
                </a:tc>
                <a:tc>
                  <a:txBody>
                    <a:bodyPr/>
                    <a:lstStyle/>
                    <a:p>
                      <a:pPr algn="ctr"/>
                      <a:r>
                        <a:rPr lang="en-US">
                          <a:effectLst/>
                        </a:rPr>
                        <a:t>LTA-161</a:t>
                      </a:r>
                    </a:p>
                  </a:txBody>
                  <a:tcPr marL="0" marR="0" marT="0" marB="0" anchor="ctr"/>
                </a:tc>
                <a:tc>
                  <a:txBody>
                    <a:bodyPr/>
                    <a:lstStyle/>
                    <a:p>
                      <a:pPr algn="ctr"/>
                      <a:r>
                        <a:rPr lang="en-US">
                          <a:effectLst/>
                        </a:rPr>
                        <a:t>Verify Error Message for Unsupported File Types</a:t>
                      </a:r>
                    </a:p>
                  </a:txBody>
                  <a:tcPr marL="0" marR="0" marT="0" marB="0" anchor="ctr"/>
                </a:tc>
                <a:tc>
                  <a:txBody>
                    <a:bodyPr/>
                    <a:lstStyle/>
                    <a:p>
                      <a:pPr algn="ctr"/>
                      <a:r>
                        <a:rPr lang="en-US">
                          <a:effectLst/>
                        </a:rPr>
                        <a:t>Test uploading an unsupported file type and verify that an error message appears.</a:t>
                      </a:r>
                      <a:br>
                        <a:rPr lang="en-US">
                          <a:effectLst/>
                        </a:rPr>
                      </a:br>
                      <a:br>
                        <a:rPr lang="en-US">
                          <a:effectLst/>
                        </a:rPr>
                      </a:br>
                      <a:r>
                        <a:rPr lang="en-US">
                          <a:effectLst/>
                        </a:rPr>
                        <a:t>Ensure the error message clearly specifies the supported file types.</a:t>
                      </a:r>
                      <a:br>
                        <a:rPr lang="en-US">
                          <a:effectLst/>
                        </a:rPr>
                      </a:br>
                      <a:br>
                        <a:rPr lang="en-US">
                          <a:effectLst/>
                        </a:rPr>
                      </a:br>
                      <a:r>
                        <a:rPr lang="en-US">
                          <a:effectLst/>
                        </a:rPr>
                        <a:t>Check the error message format and clarity to ensure users can easily understand the restrictions.</a:t>
                      </a:r>
                    </a:p>
                  </a:txBody>
                  <a:tcPr marL="0" marR="0" marT="0" marB="0" anchor="ctr"/>
                </a:tc>
                <a:tc>
                  <a:txBody>
                    <a:bodyPr/>
                    <a:lstStyle/>
                    <a:p>
                      <a:pPr algn="ctr"/>
                      <a:r>
                        <a:rPr lang="en-US">
                          <a:effectLst/>
                        </a:rPr>
                        <a:t>Browse -&gt; upload mp4, doc </a:t>
                      </a:r>
                    </a:p>
                  </a:txBody>
                  <a:tcPr marL="0" marR="0" marT="0" marB="0" anchor="ctr"/>
                </a:tc>
                <a:tc>
                  <a:txBody>
                    <a:bodyPr/>
                    <a:lstStyle/>
                    <a:p>
                      <a:pPr algn="ctr"/>
                      <a:r>
                        <a:rPr lang="en-US">
                          <a:effectLst/>
                        </a:rPr>
                        <a:t>Should throw an error message for unsupported file types.</a:t>
                      </a:r>
                    </a:p>
                  </a:txBody>
                  <a:tcPr marL="0" marR="0" marT="0" marB="0" anchor="ctr"/>
                </a:tc>
                <a:tc>
                  <a:txBody>
                    <a:bodyPr/>
                    <a:lstStyle/>
                    <a:p>
                      <a:pPr algn="ctr"/>
                      <a:r>
                        <a:rPr lang="en-US">
                          <a:effectLst/>
                        </a:rPr>
                        <a:t>An error message is displayed if mp3 or other unsupported file types are uploaded.</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537154947"/>
                  </a:ext>
                </a:extLst>
              </a:tr>
              <a:tr h="2453304">
                <a:tc>
                  <a:txBody>
                    <a:bodyPr/>
                    <a:lstStyle/>
                    <a:p>
                      <a:pPr algn="ctr"/>
                      <a:r>
                        <a:rPr lang="en-US">
                          <a:effectLst/>
                        </a:rPr>
                        <a:t>LTA-127</a:t>
                      </a:r>
                    </a:p>
                  </a:txBody>
                  <a:tcPr marL="0" marR="0" marT="0" marB="0" anchor="ctr"/>
                </a:tc>
                <a:tc>
                  <a:txBody>
                    <a:bodyPr/>
                    <a:lstStyle/>
                    <a:p>
                      <a:pPr algn="ctr"/>
                      <a:r>
                        <a:rPr lang="en-US">
                          <a:effectLst/>
                        </a:rPr>
                        <a:t>As a teacher, I want to quickly copy the translated text, so that I can paste it into other applications.</a:t>
                      </a:r>
                    </a:p>
                  </a:txBody>
                  <a:tcPr marL="0" marR="0" marT="0" marB="0" anchor="ctr"/>
                </a:tc>
                <a:tc>
                  <a:txBody>
                    <a:bodyPr/>
                    <a:lstStyle/>
                    <a:p>
                      <a:pPr algn="ctr"/>
                      <a:r>
                        <a:rPr lang="en-US">
                          <a:effectLst/>
                        </a:rPr>
                        <a:t>LTA-162</a:t>
                      </a:r>
                    </a:p>
                  </a:txBody>
                  <a:tcPr marL="0" marR="0" marT="0" marB="0" anchor="ctr"/>
                </a:tc>
                <a:tc>
                  <a:txBody>
                    <a:bodyPr/>
                    <a:lstStyle/>
                    <a:p>
                      <a:pPr algn="ctr"/>
                      <a:r>
                        <a:rPr lang="en-US">
                          <a:effectLst/>
                        </a:rPr>
                        <a:t>Verify Copy Functionality for Translated Text</a:t>
                      </a:r>
                    </a:p>
                  </a:txBody>
                  <a:tcPr marL="0" marR="0" marT="0" marB="0" anchor="ctr"/>
                </a:tc>
                <a:tc>
                  <a:txBody>
                    <a:bodyPr/>
                    <a:lstStyle/>
                    <a:p>
                      <a:pPr algn="ctr"/>
                      <a:r>
                        <a:rPr lang="en-US">
                          <a:effectLst/>
                        </a:rPr>
                        <a:t>Ensure a copy button is available next to the translated text.</a:t>
                      </a:r>
                      <a:br>
                        <a:rPr lang="en-US">
                          <a:effectLst/>
                        </a:rPr>
                      </a:br>
                      <a:br>
                        <a:rPr lang="en-US">
                          <a:effectLst/>
                        </a:rPr>
                      </a:br>
                      <a:r>
                        <a:rPr lang="en-US">
                          <a:effectLst/>
                        </a:rPr>
                        <a:t>Verify that clicking the copy button copies the translated text to the clipboard.</a:t>
                      </a:r>
                      <a:br>
                        <a:rPr lang="en-US">
                          <a:effectLst/>
                        </a:rPr>
                      </a:br>
                      <a:br>
                        <a:rPr lang="en-US">
                          <a:effectLst/>
                        </a:rPr>
                      </a:br>
                      <a:r>
                        <a:rPr lang="en-US">
                          <a:effectLst/>
                        </a:rPr>
                        <a:t>Check that a confirmation message (e.g., “Text copied”) appears when the button is clicked.</a:t>
                      </a:r>
                    </a:p>
                  </a:txBody>
                  <a:tcPr marL="0" marR="0" marT="0" marB="0" anchor="ctr"/>
                </a:tc>
                <a:tc>
                  <a:txBody>
                    <a:bodyPr/>
                    <a:lstStyle/>
                    <a:p>
                      <a:pPr algn="ctr"/>
                      <a:r>
                        <a:rPr lang="en-US">
                          <a:effectLst/>
                        </a:rPr>
                        <a:t>Browse -&gt; upload mp3 file &gt; click Translate &gt; click 'copy' icon </a:t>
                      </a:r>
                    </a:p>
                  </a:txBody>
                  <a:tcPr marL="0" marR="0" marT="0" marB="0" anchor="ctr"/>
                </a:tc>
                <a:tc>
                  <a:txBody>
                    <a:bodyPr/>
                    <a:lstStyle/>
                    <a:p>
                      <a:pPr algn="ctr"/>
                      <a:r>
                        <a:rPr lang="en-US">
                          <a:effectLst/>
                        </a:rPr>
                        <a:t>Text should be copied to clipboard.</a:t>
                      </a:r>
                      <a:br>
                        <a:rPr lang="en-US">
                          <a:effectLst/>
                        </a:rPr>
                      </a:br>
                      <a:br>
                        <a:rPr lang="en-US">
                          <a:effectLst/>
                        </a:rPr>
                      </a:br>
                      <a:r>
                        <a:rPr lang="en-US">
                          <a:effectLst/>
                        </a:rPr>
                        <a:t>Should be able to paste the copied text </a:t>
                      </a:r>
                    </a:p>
                  </a:txBody>
                  <a:tcPr marL="0" marR="0" marT="0" marB="0" anchor="ctr"/>
                </a:tc>
                <a:tc>
                  <a:txBody>
                    <a:bodyPr/>
                    <a:lstStyle/>
                    <a:p>
                      <a:pPr algn="ctr"/>
                      <a:r>
                        <a:rPr lang="en-US">
                          <a:effectLst/>
                        </a:rPr>
                        <a:t>Text is copied to clipboard notifying the user.</a:t>
                      </a:r>
                      <a:br>
                        <a:rPr lang="en-US">
                          <a:effectLst/>
                        </a:rPr>
                      </a:br>
                      <a:br>
                        <a:rPr lang="en-US">
                          <a:effectLst/>
                        </a:rPr>
                      </a:br>
                      <a:r>
                        <a:rPr lang="en-US">
                          <a:effectLst/>
                        </a:rPr>
                        <a:t>Able to paste the copied text on a notepad.</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086162298"/>
                  </a:ext>
                </a:extLst>
              </a:tr>
            </a:tbl>
          </a:graphicData>
        </a:graphic>
      </p:graphicFrame>
      <p:sp>
        <p:nvSpPr>
          <p:cNvPr id="6" name="TextBox 5">
            <a:extLst>
              <a:ext uri="{FF2B5EF4-FFF2-40B4-BE49-F238E27FC236}">
                <a16:creationId xmlns:a16="http://schemas.microsoft.com/office/drawing/2014/main" id="{7649D07D-45B1-6518-C804-2BAF6B81ED1E}"/>
              </a:ext>
            </a:extLst>
          </p:cNvPr>
          <p:cNvSpPr txBox="1"/>
          <p:nvPr/>
        </p:nvSpPr>
        <p:spPr>
          <a:xfrm>
            <a:off x="13650247" y="102992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903467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2873755738"/>
              </p:ext>
            </p:extLst>
          </p:nvPr>
        </p:nvGraphicFramePr>
        <p:xfrm>
          <a:off x="235323" y="1697691"/>
          <a:ext cx="17833017" cy="7741920"/>
        </p:xfrm>
        <a:graphic>
          <a:graphicData uri="http://schemas.openxmlformats.org/drawingml/2006/table">
            <a:tbl>
              <a:tblPr bandRow="1">
                <a:tableStyleId>{775DCB02-9BB8-47FD-8907-85C794F793BA}</a:tableStyleId>
              </a:tblPr>
              <a:tblGrid>
                <a:gridCol w="776815">
                  <a:extLst>
                    <a:ext uri="{9D8B030D-6E8A-4147-A177-3AD203B41FA5}">
                      <a16:colId xmlns:a16="http://schemas.microsoft.com/office/drawing/2014/main" val="2350257973"/>
                    </a:ext>
                  </a:extLst>
                </a:gridCol>
                <a:gridCol w="3409627">
                  <a:extLst>
                    <a:ext uri="{9D8B030D-6E8A-4147-A177-3AD203B41FA5}">
                      <a16:colId xmlns:a16="http://schemas.microsoft.com/office/drawing/2014/main" val="2529493629"/>
                    </a:ext>
                  </a:extLst>
                </a:gridCol>
                <a:gridCol w="1026759">
                  <a:extLst>
                    <a:ext uri="{9D8B030D-6E8A-4147-A177-3AD203B41FA5}">
                      <a16:colId xmlns:a16="http://schemas.microsoft.com/office/drawing/2014/main" val="4191621324"/>
                    </a:ext>
                  </a:extLst>
                </a:gridCol>
                <a:gridCol w="1995406">
                  <a:extLst>
                    <a:ext uri="{9D8B030D-6E8A-4147-A177-3AD203B41FA5}">
                      <a16:colId xmlns:a16="http://schemas.microsoft.com/office/drawing/2014/main" val="4282670485"/>
                    </a:ext>
                  </a:extLst>
                </a:gridCol>
                <a:gridCol w="3235270">
                  <a:extLst>
                    <a:ext uri="{9D8B030D-6E8A-4147-A177-3AD203B41FA5}">
                      <a16:colId xmlns:a16="http://schemas.microsoft.com/office/drawing/2014/main" val="3957514475"/>
                    </a:ext>
                  </a:extLst>
                </a:gridCol>
                <a:gridCol w="1739927">
                  <a:extLst>
                    <a:ext uri="{9D8B030D-6E8A-4147-A177-3AD203B41FA5}">
                      <a16:colId xmlns:a16="http://schemas.microsoft.com/office/drawing/2014/main" val="2713913269"/>
                    </a:ext>
                  </a:extLst>
                </a:gridCol>
                <a:gridCol w="2382864">
                  <a:extLst>
                    <a:ext uri="{9D8B030D-6E8A-4147-A177-3AD203B41FA5}">
                      <a16:colId xmlns:a16="http://schemas.microsoft.com/office/drawing/2014/main" val="2873977178"/>
                    </a:ext>
                  </a:extLst>
                </a:gridCol>
                <a:gridCol w="2455758">
                  <a:extLst>
                    <a:ext uri="{9D8B030D-6E8A-4147-A177-3AD203B41FA5}">
                      <a16:colId xmlns:a16="http://schemas.microsoft.com/office/drawing/2014/main" val="1401851469"/>
                    </a:ext>
                  </a:extLst>
                </a:gridCol>
                <a:gridCol w="810591">
                  <a:extLst>
                    <a:ext uri="{9D8B030D-6E8A-4147-A177-3AD203B41FA5}">
                      <a16:colId xmlns:a16="http://schemas.microsoft.com/office/drawing/2014/main" val="3355201330"/>
                    </a:ext>
                  </a:extLst>
                </a:gridCol>
              </a:tblGrid>
              <a:tr h="502445">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Pass/Fail</a:t>
                      </a:r>
                    </a:p>
                  </a:txBody>
                  <a:tcPr marL="0" marR="0" marT="0" marB="0" anchor="ctr"/>
                </a:tc>
                <a:extLst>
                  <a:ext uri="{0D108BD9-81ED-4DB2-BD59-A6C34878D82A}">
                    <a16:rowId xmlns:a16="http://schemas.microsoft.com/office/drawing/2014/main" val="4166831240"/>
                  </a:ext>
                </a:extLst>
              </a:tr>
              <a:tr h="3297303">
                <a:tc>
                  <a:txBody>
                    <a:bodyPr/>
                    <a:lstStyle/>
                    <a:p>
                      <a:pPr lvl="0" algn="ctr">
                        <a:buNone/>
                      </a:pPr>
                      <a:r>
                        <a:rPr lang="en-US" sz="1800" b="0" i="0" u="none" strike="noStrike" noProof="0">
                          <a:effectLst/>
                          <a:latin typeface="Calibri"/>
                        </a:rPr>
                        <a:t>LTA-119</a:t>
                      </a:r>
                      <a:endParaRPr lang="en-US"/>
                    </a:p>
                  </a:txBody>
                  <a:tcPr marL="0" marR="0" marT="0" marB="0" anchor="ctr"/>
                </a:tc>
                <a:tc>
                  <a:txBody>
                    <a:bodyPr/>
                    <a:lstStyle/>
                    <a:p>
                      <a:pPr lvl="0" algn="ctr">
                        <a:buNone/>
                      </a:pPr>
                      <a:r>
                        <a:rPr lang="en-US" sz="1800" b="0" i="0" u="none" strike="noStrike" noProof="0">
                          <a:effectLst/>
                          <a:latin typeface="Calibri"/>
                        </a:rPr>
                        <a:t>As a diplomat, I want to have a "Microphone" button, so that I can record my voice input for translation without typing.</a:t>
                      </a:r>
                      <a:endParaRPr lang="en-US"/>
                    </a:p>
                  </a:txBody>
                  <a:tcPr marL="0" marR="0" marT="0" marB="0" anchor="ctr"/>
                </a:tc>
                <a:tc>
                  <a:txBody>
                    <a:bodyPr/>
                    <a:lstStyle/>
                    <a:p>
                      <a:pPr lvl="0" algn="ctr">
                        <a:buNone/>
                      </a:pPr>
                      <a:r>
                        <a:rPr lang="en-US" sz="1800" b="0" i="0" u="none" strike="noStrike" noProof="0">
                          <a:effectLst/>
                          <a:latin typeface="Calibri"/>
                        </a:rPr>
                        <a:t>LTA-166</a:t>
                      </a:r>
                      <a:endParaRPr lang="en-US"/>
                    </a:p>
                  </a:txBody>
                  <a:tcPr marL="0" marR="0" marT="0" marB="0" anchor="ctr"/>
                </a:tc>
                <a:tc>
                  <a:txBody>
                    <a:bodyPr/>
                    <a:lstStyle/>
                    <a:p>
                      <a:pPr lvl="0" algn="ctr">
                        <a:buNone/>
                      </a:pPr>
                      <a:r>
                        <a:rPr lang="en-US" sz="1800" b="0" i="0" u="none" strike="noStrike" noProof="0">
                          <a:effectLst/>
                          <a:latin typeface="Calibri"/>
                        </a:rPr>
                        <a:t>Verify Microphone Button Functionality for Voice Input</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Ensure the "Microphone" button is available for starting voice recording.</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Verify that clicking the "Microphone" button starts recording the user's audio input.</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latin typeface="Calibri"/>
                        </a:rPr>
                        <a:t>Confirm that clicking the button again or reaching a time limit stops the recording.</a:t>
                      </a:r>
                      <a:endParaRPr lang="en-US"/>
                    </a:p>
                  </a:txBody>
                  <a:tcPr marL="0" marR="0" marT="0" marB="0" anchor="ctr"/>
                </a:tc>
                <a:tc>
                  <a:txBody>
                    <a:bodyPr/>
                    <a:lstStyle/>
                    <a:p>
                      <a:pPr lvl="0" algn="ctr">
                        <a:buNone/>
                      </a:pPr>
                      <a:r>
                        <a:rPr lang="en-US" sz="1800" b="0" i="0" u="none" strike="noStrike" noProof="0">
                          <a:effectLst/>
                          <a:latin typeface="Calibri"/>
                        </a:rPr>
                        <a:t>Click on microphone icon</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The "Microphone" button should be visible and accessible to the user for starting voice recording.</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Clicking should initiate the recording process, capturing the user's audio input.</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latin typeface="Calibri"/>
                        </a:rPr>
                        <a:t>Clicking again or reaching a predefined time limit should stop the recording process.</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The "Microphone" button should be visible and accessible to the user for starting voice recording.</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Clicking should initiate the recording process, capturing the user's audio input.</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latin typeface="Calibri"/>
                        </a:rPr>
                        <a:t>Clicking again or reaching a predefined time limit should stop the recording process.</a:t>
                      </a:r>
                      <a:endParaRPr lang="en-US"/>
                    </a:p>
                  </a:txBody>
                  <a:tcPr marL="0" marR="0" marT="0" marB="0" anchor="ctr"/>
                </a:tc>
                <a:tc>
                  <a:txBody>
                    <a:bodyPr/>
                    <a:lstStyle/>
                    <a:p>
                      <a:pPr lvl="0" algn="ctr">
                        <a:buNone/>
                      </a:pPr>
                      <a:r>
                        <a:rPr lang="en-US">
                          <a:effectLst/>
                        </a:rPr>
                        <a:t>PASS</a:t>
                      </a:r>
                      <a:endParaRPr lang="en-US"/>
                    </a:p>
                  </a:txBody>
                  <a:tcPr marL="0" marR="0" marT="0" marB="0" anchor="ctr"/>
                </a:tc>
                <a:extLst>
                  <a:ext uri="{0D108BD9-81ED-4DB2-BD59-A6C34878D82A}">
                    <a16:rowId xmlns:a16="http://schemas.microsoft.com/office/drawing/2014/main" val="1247497464"/>
                  </a:ext>
                </a:extLst>
              </a:tr>
              <a:tr h="2198202">
                <a:tc>
                  <a:txBody>
                    <a:bodyPr/>
                    <a:lstStyle/>
                    <a:p>
                      <a:pPr lvl="0" algn="ctr">
                        <a:buNone/>
                      </a:pPr>
                      <a:r>
                        <a:rPr lang="en-US" sz="1800" b="0" i="0" u="none" strike="noStrike" noProof="0">
                          <a:effectLst/>
                          <a:latin typeface="Calibri"/>
                        </a:rPr>
                        <a:t>LTA-120</a:t>
                      </a:r>
                    </a:p>
                  </a:txBody>
                  <a:tcPr marL="0" marR="0" marT="0" marB="0" anchor="ctr"/>
                </a:tc>
                <a:tc>
                  <a:txBody>
                    <a:bodyPr/>
                    <a:lstStyle/>
                    <a:p>
                      <a:pPr lvl="0" algn="ctr">
                        <a:buNone/>
                      </a:pPr>
                      <a:r>
                        <a:rPr lang="en-US" sz="1800" b="0" i="0" u="none" strike="noStrike" noProof="0">
                          <a:effectLst/>
                          <a:latin typeface="Calibri"/>
                        </a:rPr>
                        <a:t>As a doctor, I want the system to accurately translate my recorded audio into another language, so that I can understand the content in a different language.</a:t>
                      </a:r>
                      <a:endParaRPr lang="en-US"/>
                    </a:p>
                  </a:txBody>
                  <a:tcPr marL="0" marR="0" marT="0" marB="0" anchor="ctr"/>
                </a:tc>
                <a:tc>
                  <a:txBody>
                    <a:bodyPr/>
                    <a:lstStyle/>
                    <a:p>
                      <a:pPr lvl="0" algn="ctr">
                        <a:buNone/>
                      </a:pPr>
                      <a:r>
                        <a:rPr lang="en-US" sz="1800" b="0" i="0" u="none" strike="noStrike" noProof="0">
                          <a:effectLst/>
                          <a:latin typeface="Calibri"/>
                        </a:rPr>
                        <a:t>LTA-172</a:t>
                      </a:r>
                      <a:endParaRPr lang="en-US"/>
                    </a:p>
                  </a:txBody>
                  <a:tcPr marL="0" marR="0" marT="0" marB="0" anchor="ctr"/>
                </a:tc>
                <a:tc>
                  <a:txBody>
                    <a:bodyPr/>
                    <a:lstStyle/>
                    <a:p>
                      <a:pPr lvl="0" algn="ctr">
                        <a:buNone/>
                      </a:pPr>
                      <a:r>
                        <a:rPr lang="en-US" sz="1800" b="0" i="0" u="none" strike="noStrike" noProof="0">
                          <a:effectLst/>
                          <a:latin typeface="Calibri"/>
                        </a:rPr>
                        <a:t>Verify "Audio Translation" Functionality</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Ensure the system processes the recorded audio and translates it into the selected target language.</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Verify that the translation is displayed after the processing is completed.</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latin typeface="Calibri"/>
                        </a:rPr>
                        <a:t>Check that the translation accurately reflects the meaning of the original audio input.</a:t>
                      </a:r>
                      <a:endParaRPr lang="en-US"/>
                    </a:p>
                  </a:txBody>
                  <a:tcPr marL="0" marR="0" marT="0" marB="0" anchor="ctr"/>
                </a:tc>
                <a:tc>
                  <a:txBody>
                    <a:bodyPr/>
                    <a:lstStyle/>
                    <a:p>
                      <a:pPr lvl="0" algn="ctr">
                        <a:buNone/>
                      </a:pPr>
                      <a:r>
                        <a:rPr lang="en-US" sz="1800" b="0" i="0" u="none" strike="noStrike" noProof="0">
                          <a:effectLst/>
                          <a:latin typeface="Calibri"/>
                        </a:rPr>
                        <a:t>Browse -&gt; upload mp3 -&gt; click 'translate'</a:t>
                      </a:r>
                      <a:endParaRPr lang="en-US"/>
                    </a:p>
                  </a:txBody>
                  <a:tcPr marL="0" marR="0" marT="0" marB="0" anchor="ctr"/>
                </a:tc>
                <a:tc>
                  <a:txBody>
                    <a:bodyPr/>
                    <a:lstStyle/>
                    <a:p>
                      <a:pPr lvl="0" algn="ctr">
                        <a:buNone/>
                      </a:pPr>
                      <a:r>
                        <a:rPr lang="en-US" sz="1800" b="0" i="0" u="none" strike="noStrike" noProof="0">
                          <a:effectLst/>
                          <a:latin typeface="Calibri"/>
                        </a:rPr>
                        <a:t>The system should process the audio input, and display the translated text.</a:t>
                      </a:r>
                      <a:endParaRPr lang="en-US"/>
                    </a:p>
                  </a:txBody>
                  <a:tcPr marL="0" marR="0" marT="0" marB="0" anchor="ctr"/>
                </a:tc>
                <a:tc>
                  <a:txBody>
                    <a:bodyPr/>
                    <a:lstStyle/>
                    <a:p>
                      <a:pPr lvl="0" algn="ctr">
                        <a:buNone/>
                      </a:pPr>
                      <a:r>
                        <a:rPr lang="en-US" sz="1800" b="0" i="0" u="none" strike="noStrike" noProof="0">
                          <a:effectLst/>
                          <a:latin typeface="Calibri"/>
                        </a:rPr>
                        <a:t>The system processes audio input and displays as translated text successfully.</a:t>
                      </a:r>
                      <a:endParaRPr lang="en-US"/>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537154947"/>
                  </a:ext>
                </a:extLst>
              </a:tr>
            </a:tbl>
          </a:graphicData>
        </a:graphic>
      </p:graphicFrame>
      <p:sp>
        <p:nvSpPr>
          <p:cNvPr id="7" name="TextBox 6">
            <a:extLst>
              <a:ext uri="{FF2B5EF4-FFF2-40B4-BE49-F238E27FC236}">
                <a16:creationId xmlns:a16="http://schemas.microsoft.com/office/drawing/2014/main" id="{6F0E5A9E-BCF7-D0E4-C0AA-266047CBD8D6}"/>
              </a:ext>
            </a:extLst>
          </p:cNvPr>
          <p:cNvSpPr txBox="1"/>
          <p:nvPr/>
        </p:nvSpPr>
        <p:spPr>
          <a:xfrm>
            <a:off x="13779295" y="66121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1774089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1395831337"/>
              </p:ext>
            </p:extLst>
          </p:nvPr>
        </p:nvGraphicFramePr>
        <p:xfrm>
          <a:off x="268941" y="1764926"/>
          <a:ext cx="17769946" cy="7752617"/>
        </p:xfrm>
        <a:graphic>
          <a:graphicData uri="http://schemas.openxmlformats.org/drawingml/2006/table">
            <a:tbl>
              <a:tblPr bandRow="1">
                <a:tableStyleId>{775DCB02-9BB8-47FD-8907-85C794F793BA}</a:tableStyleId>
              </a:tblPr>
              <a:tblGrid>
                <a:gridCol w="774067">
                  <a:extLst>
                    <a:ext uri="{9D8B030D-6E8A-4147-A177-3AD203B41FA5}">
                      <a16:colId xmlns:a16="http://schemas.microsoft.com/office/drawing/2014/main" val="2350257973"/>
                    </a:ext>
                  </a:extLst>
                </a:gridCol>
                <a:gridCol w="3397568">
                  <a:extLst>
                    <a:ext uri="{9D8B030D-6E8A-4147-A177-3AD203B41FA5}">
                      <a16:colId xmlns:a16="http://schemas.microsoft.com/office/drawing/2014/main" val="2529493629"/>
                    </a:ext>
                  </a:extLst>
                </a:gridCol>
                <a:gridCol w="1023127">
                  <a:extLst>
                    <a:ext uri="{9D8B030D-6E8A-4147-A177-3AD203B41FA5}">
                      <a16:colId xmlns:a16="http://schemas.microsoft.com/office/drawing/2014/main" val="4191621324"/>
                    </a:ext>
                  </a:extLst>
                </a:gridCol>
                <a:gridCol w="1988349">
                  <a:extLst>
                    <a:ext uri="{9D8B030D-6E8A-4147-A177-3AD203B41FA5}">
                      <a16:colId xmlns:a16="http://schemas.microsoft.com/office/drawing/2014/main" val="4282670485"/>
                    </a:ext>
                  </a:extLst>
                </a:gridCol>
                <a:gridCol w="3223828">
                  <a:extLst>
                    <a:ext uri="{9D8B030D-6E8A-4147-A177-3AD203B41FA5}">
                      <a16:colId xmlns:a16="http://schemas.microsoft.com/office/drawing/2014/main" val="3957514475"/>
                    </a:ext>
                  </a:extLst>
                </a:gridCol>
                <a:gridCol w="1733773">
                  <a:extLst>
                    <a:ext uri="{9D8B030D-6E8A-4147-A177-3AD203B41FA5}">
                      <a16:colId xmlns:a16="http://schemas.microsoft.com/office/drawing/2014/main" val="2713913269"/>
                    </a:ext>
                  </a:extLst>
                </a:gridCol>
                <a:gridCol w="2374437">
                  <a:extLst>
                    <a:ext uri="{9D8B030D-6E8A-4147-A177-3AD203B41FA5}">
                      <a16:colId xmlns:a16="http://schemas.microsoft.com/office/drawing/2014/main" val="2873977178"/>
                    </a:ext>
                  </a:extLst>
                </a:gridCol>
                <a:gridCol w="2447073">
                  <a:extLst>
                    <a:ext uri="{9D8B030D-6E8A-4147-A177-3AD203B41FA5}">
                      <a16:colId xmlns:a16="http://schemas.microsoft.com/office/drawing/2014/main" val="1401851469"/>
                    </a:ext>
                  </a:extLst>
                </a:gridCol>
                <a:gridCol w="807724">
                  <a:extLst>
                    <a:ext uri="{9D8B030D-6E8A-4147-A177-3AD203B41FA5}">
                      <a16:colId xmlns:a16="http://schemas.microsoft.com/office/drawing/2014/main" val="3355201330"/>
                    </a:ext>
                  </a:extLst>
                </a:gridCol>
              </a:tblGrid>
              <a:tr h="680053">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Pass/Fail</a:t>
                      </a:r>
                    </a:p>
                  </a:txBody>
                  <a:tcPr marL="0" marR="0" marT="0" marB="0" anchor="ctr"/>
                </a:tc>
                <a:extLst>
                  <a:ext uri="{0D108BD9-81ED-4DB2-BD59-A6C34878D82A}">
                    <a16:rowId xmlns:a16="http://schemas.microsoft.com/office/drawing/2014/main" val="4166831240"/>
                  </a:ext>
                </a:extLst>
              </a:tr>
              <a:tr h="3536282">
                <a:tc>
                  <a:txBody>
                    <a:bodyPr/>
                    <a:lstStyle/>
                    <a:p>
                      <a:pPr marL="0" lvl="0" indent="0" algn="ctr">
                        <a:buNone/>
                      </a:pPr>
                      <a:r>
                        <a:rPr lang="en-US" sz="1800" b="0" i="0" u="none" strike="noStrike" noProof="0">
                          <a:effectLst/>
                          <a:latin typeface="Calibri"/>
                        </a:rPr>
                        <a:t>LTA-122</a:t>
                      </a:r>
                      <a:endParaRPr lang="en-US"/>
                    </a:p>
                  </a:txBody>
                  <a:tcPr marL="0" marR="0" marT="0" marB="0" anchor="ctr"/>
                </a:tc>
                <a:tc>
                  <a:txBody>
                    <a:bodyPr/>
                    <a:lstStyle/>
                    <a:p>
                      <a:pPr marL="0" lvl="0" indent="0" algn="ctr">
                        <a:buNone/>
                      </a:pPr>
                      <a:r>
                        <a:rPr lang="en-US" sz="1800" b="0" i="0" u="none" strike="noStrike" noProof="0">
                          <a:effectLst/>
                          <a:latin typeface="Calibri"/>
                        </a:rPr>
                        <a:t>As a elderly user, I want to see visual indicator during the audio recording, so that I know when my voice is being recorded.</a:t>
                      </a:r>
                      <a:endParaRPr lang="en-US"/>
                    </a:p>
                  </a:txBody>
                  <a:tcPr marL="0" marR="0" marT="0" marB="0" anchor="ctr"/>
                </a:tc>
                <a:tc>
                  <a:txBody>
                    <a:bodyPr/>
                    <a:lstStyle/>
                    <a:p>
                      <a:pPr marL="0" lvl="0" indent="0" algn="ctr">
                        <a:buNone/>
                      </a:pPr>
                      <a:r>
                        <a:rPr lang="en-US" sz="1800" b="0" i="0" u="none" strike="noStrike" noProof="0">
                          <a:effectLst/>
                          <a:latin typeface="Calibri"/>
                        </a:rPr>
                        <a:t>LTA-159</a:t>
                      </a:r>
                      <a:endParaRPr lang="en-US"/>
                    </a:p>
                  </a:txBody>
                  <a:tcPr marL="0" marR="0" marT="0" marB="0" anchor="ctr"/>
                </a:tc>
                <a:tc>
                  <a:txBody>
                    <a:bodyPr/>
                    <a:lstStyle/>
                    <a:p>
                      <a:pPr marL="0" lvl="0" indent="0" algn="ctr">
                        <a:buNone/>
                      </a:pPr>
                      <a:r>
                        <a:rPr lang="en-US" sz="1800" b="0" i="0" u="none" strike="noStrike" noProof="0">
                          <a:effectLst/>
                          <a:latin typeface="Calibri"/>
                        </a:rPr>
                        <a:t>Verify Visual Indicator for Audio Recording</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latin typeface="Calibri"/>
                        </a:rPr>
                        <a:t>Ensure a visual indicator (e.g., blinking icon or sound wave animation) is displayed during the audio recording process.</a:t>
                      </a:r>
                      <a:endParaRPr lang="en-US"/>
                    </a:p>
                    <a:p>
                      <a:pPr marL="0" lvl="0" indent="0" algn="ctr">
                        <a:lnSpc>
                          <a:spcPct val="100000"/>
                        </a:lnSpc>
                        <a:spcBef>
                          <a:spcPts val="0"/>
                        </a:spcBef>
                        <a:spcAft>
                          <a:spcPts val="0"/>
                        </a:spcAft>
                        <a:buNone/>
                      </a:pPr>
                      <a:endParaRPr lang="en-US"/>
                    </a:p>
                    <a:p>
                      <a:pPr marL="0" lvl="0" indent="0" algn="ctr">
                        <a:lnSpc>
                          <a:spcPct val="100000"/>
                        </a:lnSpc>
                        <a:spcBef>
                          <a:spcPts val="0"/>
                        </a:spcBef>
                        <a:spcAft>
                          <a:spcPts val="0"/>
                        </a:spcAft>
                        <a:buNone/>
                      </a:pPr>
                      <a:r>
                        <a:rPr lang="en-US" sz="1800" b="0" i="0" u="none" strike="noStrike" noProof="0">
                          <a:effectLst/>
                          <a:latin typeface="Calibri"/>
                        </a:rPr>
                        <a:t>Confirm that the indicator stops when the recording is finished or cancelled.</a:t>
                      </a:r>
                      <a:endParaRPr lang="en-US"/>
                    </a:p>
                    <a:p>
                      <a:pPr marL="0" lvl="0" indent="0" algn="ctr">
                        <a:lnSpc>
                          <a:spcPct val="100000"/>
                        </a:lnSpc>
                        <a:spcBef>
                          <a:spcPts val="0"/>
                        </a:spcBef>
                        <a:spcAft>
                          <a:spcPts val="0"/>
                        </a:spcAft>
                        <a:buNone/>
                      </a:pPr>
                      <a:endParaRPr lang="en-US"/>
                    </a:p>
                    <a:p>
                      <a:pPr marL="0" lvl="0" indent="0" algn="ctr">
                        <a:buNone/>
                      </a:pPr>
                      <a:r>
                        <a:rPr lang="en-US" sz="1800" b="0" i="0" u="none" strike="noStrike" noProof="0">
                          <a:effectLst/>
                          <a:latin typeface="Calibri"/>
                        </a:rPr>
                        <a:t>Test the responsiveness of the indicator to start and stop with the recording process.</a:t>
                      </a:r>
                      <a:endParaRPr lang="en-US"/>
                    </a:p>
                  </a:txBody>
                  <a:tcPr marL="0" marR="0" marT="0" marB="0" anchor="ctr"/>
                </a:tc>
                <a:tc>
                  <a:txBody>
                    <a:bodyPr/>
                    <a:lstStyle/>
                    <a:p>
                      <a:pPr marL="0" lvl="0" indent="0" algn="ctr">
                        <a:buNone/>
                      </a:pPr>
                      <a:r>
                        <a:rPr lang="en-US" sz="1800" b="0" i="0" u="none" strike="noStrike" noProof="0">
                          <a:effectLst/>
                          <a:latin typeface="Calibri"/>
                        </a:rPr>
                        <a:t>Click on microphone icon</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latin typeface="Calibri"/>
                        </a:rPr>
                        <a:t>Should be able to see a visual red indicator when clicked on the microphone icon.</a:t>
                      </a:r>
                      <a:endParaRPr lang="en-US"/>
                    </a:p>
                    <a:p>
                      <a:pPr marL="0" lvl="0" indent="0" algn="ctr">
                        <a:lnSpc>
                          <a:spcPct val="100000"/>
                        </a:lnSpc>
                        <a:spcBef>
                          <a:spcPts val="0"/>
                        </a:spcBef>
                        <a:spcAft>
                          <a:spcPts val="0"/>
                        </a:spcAft>
                        <a:buNone/>
                      </a:pPr>
                      <a:endParaRPr lang="en-US"/>
                    </a:p>
                    <a:p>
                      <a:pPr marL="0" lvl="0" indent="0" algn="ctr">
                        <a:buNone/>
                      </a:pPr>
                      <a:r>
                        <a:rPr lang="en-US" sz="1800" b="0" i="0" u="none" strike="noStrike" noProof="0">
                          <a:effectLst/>
                          <a:latin typeface="Calibri"/>
                        </a:rPr>
                        <a:t>Verify that the microphone icon reappears when the recording is stopped or canceled, transitioning back from the red indicator.</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latin typeface="Calibri"/>
                        </a:rPr>
                        <a:t>A red indicator is displayed when clicked on the microphone icon.</a:t>
                      </a:r>
                      <a:endParaRPr lang="en-US"/>
                    </a:p>
                    <a:p>
                      <a:pPr marL="0" lvl="0" indent="0" algn="ctr">
                        <a:lnSpc>
                          <a:spcPct val="100000"/>
                        </a:lnSpc>
                        <a:spcBef>
                          <a:spcPts val="0"/>
                        </a:spcBef>
                        <a:spcAft>
                          <a:spcPts val="0"/>
                        </a:spcAft>
                        <a:buNone/>
                      </a:pPr>
                      <a:endParaRPr lang="en-US"/>
                    </a:p>
                    <a:p>
                      <a:pPr marL="0" lvl="0" indent="0" algn="ctr">
                        <a:buNone/>
                      </a:pPr>
                      <a:r>
                        <a:rPr lang="en-US" sz="1800" b="0" i="0" u="none" strike="noStrike" noProof="0">
                          <a:effectLst/>
                          <a:latin typeface="Calibri"/>
                        </a:rPr>
                        <a:t>The microphone icon reappeared when the recording was stopped or cancelled, transitioning back as expected. </a:t>
                      </a:r>
                      <a:endParaRPr lang="en-US"/>
                    </a:p>
                  </a:txBody>
                  <a:tcPr marL="0" marR="0" marT="0" marB="0" anchor="ctr"/>
                </a:tc>
                <a:tc>
                  <a:txBody>
                    <a:bodyPr/>
                    <a:lstStyle/>
                    <a:p>
                      <a:pPr lvl="0" algn="ctr">
                        <a:buNone/>
                      </a:pPr>
                      <a:r>
                        <a:rPr lang="en-US">
                          <a:solidFill>
                            <a:schemeClr val="tx1"/>
                          </a:solidFill>
                          <a:effectLst/>
                        </a:rPr>
                        <a:t>PASS</a:t>
                      </a:r>
                      <a:endParaRPr lang="en-US">
                        <a:solidFill>
                          <a:schemeClr val="tx1"/>
                        </a:solidFill>
                      </a:endParaRPr>
                    </a:p>
                  </a:txBody>
                  <a:tcPr marL="0" marR="0" marT="0" marB="0" anchor="ctr"/>
                </a:tc>
                <a:extLst>
                  <a:ext uri="{0D108BD9-81ED-4DB2-BD59-A6C34878D82A}">
                    <a16:rowId xmlns:a16="http://schemas.microsoft.com/office/drawing/2014/main" val="1247497464"/>
                  </a:ext>
                </a:extLst>
              </a:tr>
              <a:tr h="3536282">
                <a:tc>
                  <a:txBody>
                    <a:bodyPr/>
                    <a:lstStyle/>
                    <a:p>
                      <a:pPr lvl="0" algn="ctr">
                        <a:buNone/>
                      </a:pPr>
                      <a:r>
                        <a:rPr lang="en-US" sz="1800" b="0" i="0" u="none" strike="noStrike" noProof="0">
                          <a:effectLst/>
                        </a:rPr>
                        <a:t>LTA-129</a:t>
                      </a:r>
                      <a:endParaRPr lang="en-US"/>
                    </a:p>
                  </a:txBody>
                  <a:tcPr marL="0" marR="0" marT="0" marB="0" anchor="ctr"/>
                </a:tc>
                <a:tc>
                  <a:txBody>
                    <a:bodyPr/>
                    <a:lstStyle/>
                    <a:p>
                      <a:pPr lvl="0" algn="ctr">
                        <a:buNone/>
                      </a:pPr>
                      <a:r>
                        <a:rPr lang="en-US" sz="1800" b="0" i="0" u="none" strike="noStrike" noProof="0">
                          <a:effectLst/>
                        </a:rPr>
                        <a:t>As a patient, I want to download the translated text in different file formats (e.g., .txt, .docx), so that I can choose the format that best suits my needs.</a:t>
                      </a:r>
                      <a:endParaRPr lang="en-US"/>
                    </a:p>
                  </a:txBody>
                  <a:tcPr marL="0" marR="0" marT="0" marB="0" anchor="ctr"/>
                </a:tc>
                <a:tc>
                  <a:txBody>
                    <a:bodyPr/>
                    <a:lstStyle/>
                    <a:p>
                      <a:pPr lvl="0" algn="ctr">
                        <a:buNone/>
                      </a:pPr>
                      <a:r>
                        <a:rPr lang="en-US" sz="1800" b="0" i="0" u="none" strike="noStrike" noProof="0">
                          <a:effectLst/>
                        </a:rPr>
                        <a:t>LTA-169</a:t>
                      </a:r>
                      <a:endParaRPr lang="en-US"/>
                    </a:p>
                  </a:txBody>
                  <a:tcPr marL="0" marR="0" marT="0" marB="0" anchor="ctr"/>
                </a:tc>
                <a:tc>
                  <a:txBody>
                    <a:bodyPr/>
                    <a:lstStyle/>
                    <a:p>
                      <a:pPr lvl="0" algn="ctr">
                        <a:buNone/>
                      </a:pPr>
                      <a:r>
                        <a:rPr lang="en-US" sz="1800" b="0" i="0" u="none" strike="noStrike" noProof="0">
                          <a:effectLst/>
                        </a:rPr>
                        <a:t>Verify File Format Download for Translated Text</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rPr>
                        <a:t>Ensure the system provides download options for formats such as .txt and .docx.</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rPr>
                        <a:t>Verify that clicking the download button generates the translated content in the selected format.</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rPr>
                        <a:t>Confirm that the content in the downloaded file matches the translated text (correct format and no data loss).</a:t>
                      </a:r>
                      <a:endParaRPr lang="en-US"/>
                    </a:p>
                  </a:txBody>
                  <a:tcPr marL="0" marR="0" marT="0" marB="0" anchor="ctr"/>
                </a:tc>
                <a:tc>
                  <a:txBody>
                    <a:bodyPr/>
                    <a:lstStyle/>
                    <a:p>
                      <a:pPr lvl="0" algn="ctr">
                        <a:buNone/>
                      </a:pPr>
                      <a:r>
                        <a:rPr lang="en-US" sz="1800" b="0" i="0" u="none" strike="noStrike" noProof="0">
                          <a:effectLst/>
                        </a:rPr>
                        <a:t>Browse -&gt; upload mp3 file &gt; click Translate &gt; click 'download' icon</a:t>
                      </a:r>
                      <a:endParaRPr lang="en-US"/>
                    </a:p>
                  </a:txBody>
                  <a:tcPr marL="0" marR="0" marT="0" marB="0" anchor="ctr"/>
                </a:tc>
                <a:tc>
                  <a:txBody>
                    <a:bodyPr/>
                    <a:lstStyle/>
                    <a:p>
                      <a:pPr lvl="0" algn="ctr">
                        <a:buNone/>
                      </a:pPr>
                      <a:r>
                        <a:rPr lang="en-US" sz="1800" b="0" i="0" u="none" strike="noStrike" noProof="0">
                          <a:effectLst/>
                        </a:rPr>
                        <a:t>When download icon clicked, a .txt file should be generated.</a:t>
                      </a:r>
                      <a:endParaRPr lang="en-US"/>
                    </a:p>
                  </a:txBody>
                  <a:tcPr marL="0" marR="0" marT="0" marB="0" anchor="ctr"/>
                </a:tc>
                <a:tc>
                  <a:txBody>
                    <a:bodyPr/>
                    <a:lstStyle/>
                    <a:p>
                      <a:pPr lvl="0" algn="ctr">
                        <a:buNone/>
                      </a:pPr>
                      <a:r>
                        <a:rPr lang="en-US" sz="1800" b="0" i="0" u="none" strike="noStrike" noProof="0">
                          <a:effectLst/>
                        </a:rPr>
                        <a:t>When download icon is clicked, the .txt file is generated. </a:t>
                      </a:r>
                      <a:endParaRPr lang="en-US"/>
                    </a:p>
                  </a:txBody>
                  <a:tcPr marL="0" marR="0" marT="0" marB="0" anchor="ctr"/>
                </a:tc>
                <a:tc>
                  <a:txBody>
                    <a:bodyPr/>
                    <a:lstStyle/>
                    <a:p>
                      <a:pPr algn="ctr"/>
                      <a:r>
                        <a:rPr lang="en-US">
                          <a:solidFill>
                            <a:schemeClr val="tx1"/>
                          </a:solidFill>
                          <a:effectLst/>
                        </a:rPr>
                        <a:t>PASS</a:t>
                      </a:r>
                    </a:p>
                  </a:txBody>
                  <a:tcPr marL="0" marR="0" marT="0" marB="0" anchor="ctr"/>
                </a:tc>
                <a:extLst>
                  <a:ext uri="{0D108BD9-81ED-4DB2-BD59-A6C34878D82A}">
                    <a16:rowId xmlns:a16="http://schemas.microsoft.com/office/drawing/2014/main" val="3537154947"/>
                  </a:ext>
                </a:extLst>
              </a:tr>
            </a:tbl>
          </a:graphicData>
        </a:graphic>
      </p:graphicFrame>
      <p:sp>
        <p:nvSpPr>
          <p:cNvPr id="7" name="TextBox 6">
            <a:extLst>
              <a:ext uri="{FF2B5EF4-FFF2-40B4-BE49-F238E27FC236}">
                <a16:creationId xmlns:a16="http://schemas.microsoft.com/office/drawing/2014/main" id="{6F0E5A9E-BCF7-D0E4-C0AA-266047CBD8D6}"/>
              </a:ext>
            </a:extLst>
          </p:cNvPr>
          <p:cNvSpPr txBox="1"/>
          <p:nvPr/>
        </p:nvSpPr>
        <p:spPr>
          <a:xfrm>
            <a:off x="13779295" y="66121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4040407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8"/>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3849838613"/>
              </p:ext>
            </p:extLst>
          </p:nvPr>
        </p:nvGraphicFramePr>
        <p:xfrm>
          <a:off x="268940" y="1731309"/>
          <a:ext cx="17769942" cy="7416768"/>
        </p:xfrm>
        <a:graphic>
          <a:graphicData uri="http://schemas.openxmlformats.org/drawingml/2006/table">
            <a:tbl>
              <a:tblPr bandRow="1">
                <a:tableStyleId>{775DCB02-9BB8-47FD-8907-85C794F793BA}</a:tableStyleId>
              </a:tblPr>
              <a:tblGrid>
                <a:gridCol w="774066">
                  <a:extLst>
                    <a:ext uri="{9D8B030D-6E8A-4147-A177-3AD203B41FA5}">
                      <a16:colId xmlns:a16="http://schemas.microsoft.com/office/drawing/2014/main" val="2350257973"/>
                    </a:ext>
                  </a:extLst>
                </a:gridCol>
                <a:gridCol w="3397567">
                  <a:extLst>
                    <a:ext uri="{9D8B030D-6E8A-4147-A177-3AD203B41FA5}">
                      <a16:colId xmlns:a16="http://schemas.microsoft.com/office/drawing/2014/main" val="2529493629"/>
                    </a:ext>
                  </a:extLst>
                </a:gridCol>
                <a:gridCol w="1023127">
                  <a:extLst>
                    <a:ext uri="{9D8B030D-6E8A-4147-A177-3AD203B41FA5}">
                      <a16:colId xmlns:a16="http://schemas.microsoft.com/office/drawing/2014/main" val="4191621324"/>
                    </a:ext>
                  </a:extLst>
                </a:gridCol>
                <a:gridCol w="1988349">
                  <a:extLst>
                    <a:ext uri="{9D8B030D-6E8A-4147-A177-3AD203B41FA5}">
                      <a16:colId xmlns:a16="http://schemas.microsoft.com/office/drawing/2014/main" val="4282670485"/>
                    </a:ext>
                  </a:extLst>
                </a:gridCol>
                <a:gridCol w="3223828">
                  <a:extLst>
                    <a:ext uri="{9D8B030D-6E8A-4147-A177-3AD203B41FA5}">
                      <a16:colId xmlns:a16="http://schemas.microsoft.com/office/drawing/2014/main" val="3957514475"/>
                    </a:ext>
                  </a:extLst>
                </a:gridCol>
                <a:gridCol w="1733772">
                  <a:extLst>
                    <a:ext uri="{9D8B030D-6E8A-4147-A177-3AD203B41FA5}">
                      <a16:colId xmlns:a16="http://schemas.microsoft.com/office/drawing/2014/main" val="2713913269"/>
                    </a:ext>
                  </a:extLst>
                </a:gridCol>
                <a:gridCol w="2374437">
                  <a:extLst>
                    <a:ext uri="{9D8B030D-6E8A-4147-A177-3AD203B41FA5}">
                      <a16:colId xmlns:a16="http://schemas.microsoft.com/office/drawing/2014/main" val="2873977178"/>
                    </a:ext>
                  </a:extLst>
                </a:gridCol>
                <a:gridCol w="2447072">
                  <a:extLst>
                    <a:ext uri="{9D8B030D-6E8A-4147-A177-3AD203B41FA5}">
                      <a16:colId xmlns:a16="http://schemas.microsoft.com/office/drawing/2014/main" val="1401851469"/>
                    </a:ext>
                  </a:extLst>
                </a:gridCol>
                <a:gridCol w="807724">
                  <a:extLst>
                    <a:ext uri="{9D8B030D-6E8A-4147-A177-3AD203B41FA5}">
                      <a16:colId xmlns:a16="http://schemas.microsoft.com/office/drawing/2014/main" val="3355201330"/>
                    </a:ext>
                  </a:extLst>
                </a:gridCol>
              </a:tblGrid>
              <a:tr h="707380">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Pass/Fail</a:t>
                      </a:r>
                    </a:p>
                  </a:txBody>
                  <a:tcPr marL="0" marR="0" marT="0" marB="0" anchor="ctr"/>
                </a:tc>
                <a:extLst>
                  <a:ext uri="{0D108BD9-81ED-4DB2-BD59-A6C34878D82A}">
                    <a16:rowId xmlns:a16="http://schemas.microsoft.com/office/drawing/2014/main" val="4166831240"/>
                  </a:ext>
                </a:extLst>
              </a:tr>
              <a:tr h="3686952">
                <a:tc>
                  <a:txBody>
                    <a:bodyPr/>
                    <a:lstStyle/>
                    <a:p>
                      <a:pPr marL="0" lvl="0" indent="0" algn="ctr">
                        <a:buNone/>
                      </a:pPr>
                      <a:r>
                        <a:rPr lang="en-US" sz="1800" b="0" i="0" u="none" strike="noStrike" noProof="0">
                          <a:effectLst/>
                        </a:rPr>
                        <a:t>LTA-128</a:t>
                      </a:r>
                      <a:endParaRPr lang="en-US"/>
                    </a:p>
                  </a:txBody>
                  <a:tcPr marL="0" marR="0" marT="0" marB="0" anchor="ctr"/>
                </a:tc>
                <a:tc>
                  <a:txBody>
                    <a:bodyPr/>
                    <a:lstStyle/>
                    <a:p>
                      <a:pPr marL="0" lvl="0" indent="0" algn="ctr">
                        <a:buNone/>
                      </a:pPr>
                      <a:r>
                        <a:rPr lang="en-US" sz="1800" b="0" i="0" u="none" strike="noStrike" noProof="0">
                          <a:effectLst/>
                        </a:rPr>
                        <a:t>As a working professional, I want a "Download" button next to the translated text, so that I can download and save the translated content for future use.</a:t>
                      </a:r>
                      <a:endParaRPr lang="en-US"/>
                    </a:p>
                  </a:txBody>
                  <a:tcPr marL="0" marR="0" marT="0" marB="0" anchor="ctr"/>
                </a:tc>
                <a:tc>
                  <a:txBody>
                    <a:bodyPr/>
                    <a:lstStyle/>
                    <a:p>
                      <a:pPr marL="0" lvl="0" indent="0" algn="ctr">
                        <a:buNone/>
                      </a:pPr>
                      <a:r>
                        <a:rPr lang="en-US" sz="1800" b="0" i="0" u="none" strike="noStrike" noProof="0">
                          <a:effectLst/>
                        </a:rPr>
                        <a:t>LTA-170</a:t>
                      </a:r>
                      <a:endParaRPr lang="en-US"/>
                    </a:p>
                  </a:txBody>
                  <a:tcPr marL="0" marR="0" marT="0" marB="0" anchor="ctr"/>
                </a:tc>
                <a:tc>
                  <a:txBody>
                    <a:bodyPr/>
                    <a:lstStyle/>
                    <a:p>
                      <a:pPr marL="0" lvl="0" indent="0" algn="ctr">
                        <a:buNone/>
                      </a:pPr>
                      <a:r>
                        <a:rPr lang="en-US" sz="1800" b="0" i="0" u="none" strike="noStrike" noProof="0">
                          <a:effectLst/>
                        </a:rPr>
                        <a:t>Verify "Download" Button Functionality</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rPr>
                        <a:t>Ensure the "Download" button is displayed next to the translated text.</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rPr>
                        <a:t>Verify that clicking the "Download" button triggers the download of the translated content.</a:t>
                      </a:r>
                      <a:endParaRPr lang="en-US"/>
                    </a:p>
                    <a:p>
                      <a:pPr lvl="0" algn="ctr">
                        <a:lnSpc>
                          <a:spcPct val="100000"/>
                        </a:lnSpc>
                        <a:spcBef>
                          <a:spcPts val="0"/>
                        </a:spcBef>
                        <a:spcAft>
                          <a:spcPts val="0"/>
                        </a:spcAft>
                        <a:buNone/>
                      </a:pPr>
                      <a:endParaRPr lang="en-US"/>
                    </a:p>
                    <a:p>
                      <a:pPr marL="0" lvl="0" indent="0" algn="ctr">
                        <a:lnSpc>
                          <a:spcPct val="100000"/>
                        </a:lnSpc>
                        <a:spcBef>
                          <a:spcPts val="0"/>
                        </a:spcBef>
                        <a:spcAft>
                          <a:spcPts val="0"/>
                        </a:spcAft>
                        <a:buNone/>
                      </a:pPr>
                      <a:r>
                        <a:rPr lang="en-US" sz="1800" b="0" i="0" u="none" strike="noStrike" noProof="0">
                          <a:effectLst/>
                        </a:rPr>
                        <a:t>Check that the downloaded content matches the translated text exactly.</a:t>
                      </a:r>
                      <a:endParaRPr lang="en-US"/>
                    </a:p>
                  </a:txBody>
                  <a:tcPr marL="0" marR="0" marT="0" marB="0" anchor="ctr"/>
                </a:tc>
                <a:tc>
                  <a:txBody>
                    <a:bodyPr/>
                    <a:lstStyle/>
                    <a:p>
                      <a:pPr marL="0" lvl="0" indent="0" algn="ctr">
                        <a:buNone/>
                      </a:pPr>
                      <a:r>
                        <a:rPr lang="en-US" sz="1800" b="0" i="0" u="none" strike="noStrike" noProof="0">
                          <a:effectLst/>
                        </a:rPr>
                        <a:t>Browse -&gt; upload mp3 file &gt; click Translate &gt; click 'download' icon &gt; open the downloaded .txt file</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rPr>
                        <a:t>The .txt file should contain both the transcribed and translated text.</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rPr>
                        <a:t>The .txt contains both text as expected.</a:t>
                      </a:r>
                      <a:endParaRPr lang="en-US"/>
                    </a:p>
                  </a:txBody>
                  <a:tcPr marL="0" marR="0" marT="0" marB="0" anchor="ctr"/>
                </a:tc>
                <a:tc>
                  <a:txBody>
                    <a:bodyPr/>
                    <a:lstStyle/>
                    <a:p>
                      <a:pPr lvl="0" algn="ctr">
                        <a:buNone/>
                      </a:pPr>
                      <a:r>
                        <a:rPr lang="en-US" b="0">
                          <a:solidFill>
                            <a:schemeClr val="tx1"/>
                          </a:solidFill>
                          <a:effectLst/>
                        </a:rPr>
                        <a:t>PASS</a:t>
                      </a:r>
                      <a:endParaRPr lang="en-US" b="0">
                        <a:solidFill>
                          <a:schemeClr val="tx1"/>
                        </a:solidFill>
                      </a:endParaRPr>
                    </a:p>
                  </a:txBody>
                  <a:tcPr marL="0" marR="0" marT="0" marB="0" anchor="ctr"/>
                </a:tc>
                <a:extLst>
                  <a:ext uri="{0D108BD9-81ED-4DB2-BD59-A6C34878D82A}">
                    <a16:rowId xmlns:a16="http://schemas.microsoft.com/office/drawing/2014/main" val="1247497464"/>
                  </a:ext>
                </a:extLst>
              </a:tr>
              <a:tr h="3022436">
                <a:tc>
                  <a:txBody>
                    <a:bodyPr/>
                    <a:lstStyle/>
                    <a:p>
                      <a:pPr lvl="0" algn="ctr">
                        <a:buNone/>
                      </a:pPr>
                      <a:r>
                        <a:rPr lang="en-US" sz="1800" b="0" i="0" u="none" strike="noStrike" noProof="0">
                          <a:effectLst/>
                          <a:latin typeface="Calibri"/>
                        </a:rPr>
                        <a:t>LTA-149</a:t>
                      </a:r>
                      <a:endParaRPr lang="en-US"/>
                    </a:p>
                  </a:txBody>
                  <a:tcPr marL="0" marR="0" marT="0" marB="0" anchor="ctr"/>
                </a:tc>
                <a:tc>
                  <a:txBody>
                    <a:bodyPr/>
                    <a:lstStyle/>
                    <a:p>
                      <a:pPr lvl="0" algn="ctr">
                        <a:buNone/>
                      </a:pPr>
                      <a:r>
                        <a:rPr lang="en-US" sz="1800" b="0" i="0" u="none" strike="noStrike" noProof="0">
                          <a:effectLst/>
                          <a:latin typeface="Calibri"/>
                        </a:rPr>
                        <a:t>As a team member, I would update the wiki page with our current deliverable so that customers can checkout our current progress for this sprint</a:t>
                      </a:r>
                      <a:endParaRPr lang="en-US"/>
                    </a:p>
                  </a:txBody>
                  <a:tcPr marL="0" marR="0" marT="0" marB="0" anchor="ctr"/>
                </a:tc>
                <a:tc>
                  <a:txBody>
                    <a:bodyPr/>
                    <a:lstStyle/>
                    <a:p>
                      <a:pPr lvl="0" algn="ctr">
                        <a:buNone/>
                      </a:pPr>
                      <a:r>
                        <a:rPr lang="en-US" sz="1800" b="0" i="0" u="none" strike="noStrike" noProof="0">
                          <a:effectLst/>
                          <a:latin typeface="Calibri"/>
                        </a:rPr>
                        <a:t>LTA-173</a:t>
                      </a:r>
                      <a:endParaRPr lang="en-US"/>
                    </a:p>
                  </a:txBody>
                  <a:tcPr marL="0" marR="0" marT="0" marB="0" anchor="ctr"/>
                </a:tc>
                <a:tc>
                  <a:txBody>
                    <a:bodyPr/>
                    <a:lstStyle/>
                    <a:p>
                      <a:pPr lvl="0" algn="ctr">
                        <a:buNone/>
                      </a:pPr>
                      <a:r>
                        <a:rPr lang="en-US" sz="1800" b="0" i="0" u="none" strike="noStrike" noProof="0">
                          <a:effectLst/>
                          <a:latin typeface="Calibri"/>
                        </a:rPr>
                        <a:t>Check updated wiki page</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Test all updated links and if able to download in the required formats such as .</a:t>
                      </a:r>
                      <a:r>
                        <a:rPr lang="en-US" sz="1800" b="0" i="0" u="none" strike="noStrike" noProof="0" err="1">
                          <a:effectLst/>
                          <a:latin typeface="Calibri"/>
                        </a:rPr>
                        <a:t>xslx</a:t>
                      </a:r>
                      <a:r>
                        <a:rPr lang="en-US" sz="1800" b="0" i="0" u="none" strike="noStrike" noProof="0">
                          <a:effectLst/>
                          <a:latin typeface="Calibri"/>
                        </a:rPr>
                        <a:t>, .docs and .mp4</a:t>
                      </a:r>
                      <a:endParaRPr lang="en-US"/>
                    </a:p>
                  </a:txBody>
                  <a:tcPr marL="0" marR="0" marT="0" marB="0" anchor="ctr"/>
                </a:tc>
                <a:tc>
                  <a:txBody>
                    <a:bodyPr/>
                    <a:lstStyle/>
                    <a:p>
                      <a:pPr lvl="0" algn="ctr">
                        <a:buNone/>
                      </a:pPr>
                      <a:r>
                        <a:rPr lang="en-US" sz="1800" b="0" i="0" u="none" strike="noStrike" noProof="0">
                          <a:effectLst/>
                          <a:latin typeface="Calibri"/>
                        </a:rPr>
                        <a:t>Wiki link -&gt; click all updated links</a:t>
                      </a:r>
                      <a:endParaRPr lang="en-US"/>
                    </a:p>
                  </a:txBody>
                  <a:tcPr marL="0" marR="0" marT="0" marB="0" anchor="ctr"/>
                </a:tc>
                <a:tc>
                  <a:txBody>
                    <a:bodyPr/>
                    <a:lstStyle/>
                    <a:p>
                      <a:pPr lvl="0" algn="ctr">
                        <a:buNone/>
                      </a:pPr>
                      <a:r>
                        <a:rPr lang="en-US" sz="1800" b="0" i="0" u="none" strike="noStrike" noProof="0">
                          <a:effectLst/>
                          <a:latin typeface="Calibri"/>
                        </a:rPr>
                        <a:t>All links should allow function as required.</a:t>
                      </a:r>
                      <a:endParaRPr lang="en-US">
                        <a:latin typeface="Calibri"/>
                      </a:endParaRPr>
                    </a:p>
                  </a:txBody>
                  <a:tcPr marL="0" marR="0" marT="0" marB="0" anchor="ctr"/>
                </a:tc>
                <a:tc>
                  <a:txBody>
                    <a:bodyPr/>
                    <a:lstStyle/>
                    <a:p>
                      <a:pPr lvl="0" algn="ctr">
                        <a:buNone/>
                      </a:pPr>
                      <a:r>
                        <a:rPr lang="en-US" sz="1800" b="0" i="0" u="none" strike="noStrike" noProof="0">
                          <a:effectLst/>
                          <a:latin typeface="Calibri"/>
                        </a:rPr>
                        <a:t>All links are functioning as expected. </a:t>
                      </a:r>
                      <a:endParaRPr lang="en-US">
                        <a:latin typeface="Calibri"/>
                      </a:endParaRPr>
                    </a:p>
                  </a:txBody>
                  <a:tcPr marL="0" marR="0" marT="0" marB="0" anchor="ctr"/>
                </a:tc>
                <a:tc>
                  <a:txBody>
                    <a:bodyPr/>
                    <a:lstStyle/>
                    <a:p>
                      <a:pPr algn="ctr"/>
                      <a:r>
                        <a:rPr lang="en-US" b="0">
                          <a:solidFill>
                            <a:schemeClr val="tx1"/>
                          </a:solidFill>
                          <a:effectLst/>
                        </a:rPr>
                        <a:t>PASS</a:t>
                      </a:r>
                    </a:p>
                  </a:txBody>
                  <a:tcPr marL="0" marR="0" marT="0" marB="0" anchor="ctr"/>
                </a:tc>
                <a:extLst>
                  <a:ext uri="{0D108BD9-81ED-4DB2-BD59-A6C34878D82A}">
                    <a16:rowId xmlns:a16="http://schemas.microsoft.com/office/drawing/2014/main" val="3537154947"/>
                  </a:ext>
                </a:extLst>
              </a:tr>
            </a:tbl>
          </a:graphicData>
        </a:graphic>
      </p:graphicFrame>
      <p:sp>
        <p:nvSpPr>
          <p:cNvPr id="7" name="TextBox 6">
            <a:extLst>
              <a:ext uri="{FF2B5EF4-FFF2-40B4-BE49-F238E27FC236}">
                <a16:creationId xmlns:a16="http://schemas.microsoft.com/office/drawing/2014/main" id="{6F0E5A9E-BCF7-D0E4-C0AA-266047CBD8D6}"/>
              </a:ext>
            </a:extLst>
          </p:cNvPr>
          <p:cNvSpPr txBox="1"/>
          <p:nvPr/>
        </p:nvSpPr>
        <p:spPr>
          <a:xfrm>
            <a:off x="13779295" y="66121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3121840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194085" y="516560"/>
            <a:ext cx="11340029"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Improvements</a:t>
            </a:r>
          </a:p>
        </p:txBody>
      </p:sp>
      <p:sp>
        <p:nvSpPr>
          <p:cNvPr id="3" name="TextBox 3"/>
          <p:cNvSpPr txBox="1"/>
          <p:nvPr/>
        </p:nvSpPr>
        <p:spPr>
          <a:xfrm>
            <a:off x="772998" y="2853786"/>
            <a:ext cx="16916520" cy="7104637"/>
          </a:xfrm>
          <a:prstGeom prst="rect">
            <a:avLst/>
          </a:prstGeom>
        </p:spPr>
        <p:txBody>
          <a:bodyPr wrap="square" lIns="0" tIns="0" rIns="0" bIns="0" rtlCol="0" anchor="t">
            <a:spAutoFit/>
          </a:bodyPr>
          <a:lstStyle/>
          <a:p>
            <a:pPr marL="457200" indent="-457200">
              <a:lnSpc>
                <a:spcPts val="4258"/>
              </a:lnSpc>
              <a:buFont typeface="Wingdings"/>
              <a:buChar char="§"/>
            </a:pPr>
            <a:r>
              <a:rPr lang="en-US" sz="3000">
                <a:solidFill>
                  <a:srgbClr val="FFFFFF"/>
                </a:solidFill>
                <a:latin typeface="Jua"/>
                <a:ea typeface="Jua"/>
                <a:cs typeface="Calibri"/>
              </a:rPr>
              <a:t>User Stories: </a:t>
            </a:r>
            <a:endParaRPr lang="en-US"/>
          </a:p>
          <a:p>
            <a:pPr marL="914400" lvl="1" indent="-457200">
              <a:lnSpc>
                <a:spcPts val="4258"/>
              </a:lnSpc>
              <a:buFont typeface="Wingdings"/>
              <a:buChar char="§"/>
            </a:pPr>
            <a:r>
              <a:rPr lang="en-US" sz="3000">
                <a:solidFill>
                  <a:srgbClr val="FFFFFF"/>
                </a:solidFill>
                <a:latin typeface="Jua"/>
                <a:ea typeface="Jua"/>
                <a:cs typeface="Calibri"/>
              </a:rPr>
              <a:t>For the acceptance criteria, use the "Given, When, Then" syntax.</a:t>
            </a:r>
          </a:p>
          <a:p>
            <a:pPr marL="914400" lvl="1" indent="-457200">
              <a:lnSpc>
                <a:spcPts val="4258"/>
              </a:lnSpc>
              <a:buFont typeface="Wingdings"/>
              <a:buChar char="§"/>
            </a:pPr>
            <a:r>
              <a:rPr lang="en-US" sz="3000">
                <a:solidFill>
                  <a:srgbClr val="FFFFFF"/>
                </a:solidFill>
                <a:latin typeface="Jua"/>
                <a:ea typeface="Jua"/>
                <a:cs typeface="Calibri"/>
              </a:rPr>
              <a:t>No need to include "Feature" section if it does not relate to the application.</a:t>
            </a:r>
          </a:p>
          <a:p>
            <a:pPr indent="-457200">
              <a:lnSpc>
                <a:spcPts val="4258"/>
              </a:lnSpc>
              <a:buFont typeface="Wingdings"/>
              <a:buChar char="§"/>
            </a:pPr>
            <a:r>
              <a:rPr lang="en-US" sz="3000">
                <a:solidFill>
                  <a:srgbClr val="FFFFFF"/>
                </a:solidFill>
                <a:latin typeface="Jua"/>
                <a:ea typeface="Jua"/>
                <a:cs typeface="Calibri"/>
              </a:rPr>
              <a:t>Velocity:</a:t>
            </a:r>
          </a:p>
          <a:p>
            <a:pPr lvl="2" indent="-457200">
              <a:lnSpc>
                <a:spcPts val="4258"/>
              </a:lnSpc>
              <a:buFont typeface="Wingdings"/>
              <a:buChar char="§"/>
            </a:pPr>
            <a:r>
              <a:rPr lang="en-US" sz="3000">
                <a:solidFill>
                  <a:srgbClr val="FFFFFF"/>
                </a:solidFill>
                <a:latin typeface="Jua"/>
                <a:ea typeface="Jua"/>
                <a:cs typeface="Calibri"/>
              </a:rPr>
              <a:t>No need to include the historical completed-to-committed graph data, nor the completed-to-committed ratio. The velocity is the team's completed points.</a:t>
            </a:r>
          </a:p>
          <a:p>
            <a:pPr indent="-457200">
              <a:lnSpc>
                <a:spcPts val="4258"/>
              </a:lnSpc>
              <a:buFont typeface="Wingdings"/>
              <a:buChar char="§"/>
            </a:pPr>
            <a:r>
              <a:rPr lang="en-US" sz="3000">
                <a:solidFill>
                  <a:srgbClr val="FFFFFF"/>
                </a:solidFill>
                <a:latin typeface="Jua"/>
                <a:ea typeface="Jua"/>
                <a:cs typeface="Calibri"/>
              </a:rPr>
              <a:t>Cumulative Flow Diagram and Burndown chart:</a:t>
            </a:r>
          </a:p>
          <a:p>
            <a:pPr lvl="2" indent="-457200">
              <a:lnSpc>
                <a:spcPts val="4258"/>
              </a:lnSpc>
              <a:buFont typeface="Wingdings"/>
              <a:buChar char="§"/>
            </a:pPr>
            <a:r>
              <a:rPr lang="en-US" sz="3000">
                <a:solidFill>
                  <a:srgbClr val="FFFFFF"/>
                </a:solidFill>
                <a:latin typeface="Jua"/>
                <a:ea typeface="Jua"/>
                <a:cs typeface="Calibri"/>
              </a:rPr>
              <a:t>Describe charts more accurately when presenting.</a:t>
            </a:r>
          </a:p>
          <a:p>
            <a:pPr marL="0" lvl="1">
              <a:lnSpc>
                <a:spcPts val="4258"/>
              </a:lnSpc>
            </a:pPr>
            <a:r>
              <a:rPr lang="en-US" sz="3000">
                <a:solidFill>
                  <a:srgbClr val="FFFFFF"/>
                </a:solidFill>
                <a:latin typeface="Jua"/>
                <a:ea typeface="Jua"/>
                <a:cs typeface="Calibri"/>
              </a:rPr>
              <a:t> </a:t>
            </a:r>
          </a:p>
          <a:p>
            <a:pPr lvl="2" indent="-457200">
              <a:lnSpc>
                <a:spcPts val="4258"/>
              </a:lnSpc>
              <a:buFont typeface="Wingdings"/>
              <a:buChar char="§"/>
            </a:pPr>
            <a:endParaRPr lang="en-US" sz="3000">
              <a:solidFill>
                <a:srgbClr val="FFFFFF"/>
              </a:solidFill>
              <a:latin typeface="Jua"/>
              <a:ea typeface="Jua"/>
              <a:cs typeface="Calibri"/>
            </a:endParaRPr>
          </a:p>
          <a:p>
            <a:pPr lvl="2" indent="-457200">
              <a:lnSpc>
                <a:spcPts val="4258"/>
              </a:lnSpc>
              <a:buFont typeface="Wingdings"/>
              <a:buChar char="§"/>
            </a:pPr>
            <a:endParaRPr lang="en-US" sz="3000">
              <a:solidFill>
                <a:srgbClr val="FFFFFF"/>
              </a:solidFill>
              <a:latin typeface="Jua"/>
              <a:ea typeface="Jua"/>
              <a:cs typeface="Calibri"/>
            </a:endParaRPr>
          </a:p>
          <a:p>
            <a:pPr lvl="1">
              <a:lnSpc>
                <a:spcPts val="4258"/>
              </a:lnSpc>
            </a:pPr>
            <a:endParaRPr lang="en-US" sz="3000">
              <a:solidFill>
                <a:srgbClr val="FFFFFF"/>
              </a:solidFill>
              <a:latin typeface="Jua"/>
              <a:ea typeface="Jua"/>
              <a:cs typeface="Calibri"/>
            </a:endParaRPr>
          </a:p>
        </p:txBody>
      </p:sp>
      <p:pic>
        <p:nvPicPr>
          <p:cNvPr id="10" name="Picture 9" descr="A blue and yellow logo&#10;&#10;Description automatically generated">
            <a:extLst>
              <a:ext uri="{FF2B5EF4-FFF2-40B4-BE49-F238E27FC236}">
                <a16:creationId xmlns:a16="http://schemas.microsoft.com/office/drawing/2014/main" id="{2D5C741C-3E6F-6E1D-C1E7-7A79BF671A87}"/>
              </a:ext>
            </a:extLst>
          </p:cNvPr>
          <p:cNvPicPr>
            <a:picLocks noChangeAspect="1"/>
          </p:cNvPicPr>
          <p:nvPr/>
        </p:nvPicPr>
        <p:blipFill>
          <a:blip r:embed="rId4"/>
          <a:stretch>
            <a:fillRect/>
          </a:stretch>
        </p:blipFill>
        <p:spPr>
          <a:xfrm>
            <a:off x="-652" y="326"/>
            <a:ext cx="1085821" cy="102736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8"/>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3785923745"/>
              </p:ext>
            </p:extLst>
          </p:nvPr>
        </p:nvGraphicFramePr>
        <p:xfrm>
          <a:off x="268940" y="1731309"/>
          <a:ext cx="17769940" cy="7686172"/>
        </p:xfrm>
        <a:graphic>
          <a:graphicData uri="http://schemas.openxmlformats.org/drawingml/2006/table">
            <a:tbl>
              <a:tblPr bandRow="1">
                <a:tableStyleId>{775DCB02-9BB8-47FD-8907-85C794F793BA}</a:tableStyleId>
              </a:tblPr>
              <a:tblGrid>
                <a:gridCol w="774066">
                  <a:extLst>
                    <a:ext uri="{9D8B030D-6E8A-4147-A177-3AD203B41FA5}">
                      <a16:colId xmlns:a16="http://schemas.microsoft.com/office/drawing/2014/main" val="2350257973"/>
                    </a:ext>
                  </a:extLst>
                </a:gridCol>
                <a:gridCol w="3397567">
                  <a:extLst>
                    <a:ext uri="{9D8B030D-6E8A-4147-A177-3AD203B41FA5}">
                      <a16:colId xmlns:a16="http://schemas.microsoft.com/office/drawing/2014/main" val="2529493629"/>
                    </a:ext>
                  </a:extLst>
                </a:gridCol>
                <a:gridCol w="1023127">
                  <a:extLst>
                    <a:ext uri="{9D8B030D-6E8A-4147-A177-3AD203B41FA5}">
                      <a16:colId xmlns:a16="http://schemas.microsoft.com/office/drawing/2014/main" val="4191621324"/>
                    </a:ext>
                  </a:extLst>
                </a:gridCol>
                <a:gridCol w="1988349">
                  <a:extLst>
                    <a:ext uri="{9D8B030D-6E8A-4147-A177-3AD203B41FA5}">
                      <a16:colId xmlns:a16="http://schemas.microsoft.com/office/drawing/2014/main" val="4282670485"/>
                    </a:ext>
                  </a:extLst>
                </a:gridCol>
                <a:gridCol w="3223828">
                  <a:extLst>
                    <a:ext uri="{9D8B030D-6E8A-4147-A177-3AD203B41FA5}">
                      <a16:colId xmlns:a16="http://schemas.microsoft.com/office/drawing/2014/main" val="3957514475"/>
                    </a:ext>
                  </a:extLst>
                </a:gridCol>
                <a:gridCol w="1733770">
                  <a:extLst>
                    <a:ext uri="{9D8B030D-6E8A-4147-A177-3AD203B41FA5}">
                      <a16:colId xmlns:a16="http://schemas.microsoft.com/office/drawing/2014/main" val="2713913269"/>
                    </a:ext>
                  </a:extLst>
                </a:gridCol>
                <a:gridCol w="2374437">
                  <a:extLst>
                    <a:ext uri="{9D8B030D-6E8A-4147-A177-3AD203B41FA5}">
                      <a16:colId xmlns:a16="http://schemas.microsoft.com/office/drawing/2014/main" val="2873977178"/>
                    </a:ext>
                  </a:extLst>
                </a:gridCol>
                <a:gridCol w="2447072">
                  <a:extLst>
                    <a:ext uri="{9D8B030D-6E8A-4147-A177-3AD203B41FA5}">
                      <a16:colId xmlns:a16="http://schemas.microsoft.com/office/drawing/2014/main" val="1401851469"/>
                    </a:ext>
                  </a:extLst>
                </a:gridCol>
                <a:gridCol w="807724">
                  <a:extLst>
                    <a:ext uri="{9D8B030D-6E8A-4147-A177-3AD203B41FA5}">
                      <a16:colId xmlns:a16="http://schemas.microsoft.com/office/drawing/2014/main" val="3355201330"/>
                    </a:ext>
                  </a:extLst>
                </a:gridCol>
              </a:tblGrid>
              <a:tr h="707380">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Pass/Fail</a:t>
                      </a:r>
                    </a:p>
                  </a:txBody>
                  <a:tcPr marL="0" marR="0" marT="0" marB="0" anchor="ctr"/>
                </a:tc>
                <a:extLst>
                  <a:ext uri="{0D108BD9-81ED-4DB2-BD59-A6C34878D82A}">
                    <a16:rowId xmlns:a16="http://schemas.microsoft.com/office/drawing/2014/main" val="4166831240"/>
                  </a:ext>
                </a:extLst>
              </a:tr>
              <a:tr h="3686952">
                <a:tc>
                  <a:txBody>
                    <a:bodyPr/>
                    <a:lstStyle/>
                    <a:p>
                      <a:pPr marL="0" lvl="0" indent="0" algn="ctr">
                        <a:buNone/>
                      </a:pPr>
                      <a:r>
                        <a:rPr lang="en-US" sz="1800" b="0" i="0" u="none" strike="noStrike" noProof="0">
                          <a:effectLst/>
                          <a:latin typeface="Calibri"/>
                        </a:rPr>
                        <a:t>LTA-137</a:t>
                      </a:r>
                      <a:endParaRPr lang="en-US"/>
                    </a:p>
                  </a:txBody>
                  <a:tcPr marL="0" marR="0" marT="0" marB="0" anchor="ctr"/>
                </a:tc>
                <a:tc>
                  <a:txBody>
                    <a:bodyPr/>
                    <a:lstStyle/>
                    <a:p>
                      <a:pPr marL="0" lvl="0" indent="0" algn="ctr">
                        <a:buNone/>
                      </a:pPr>
                      <a:r>
                        <a:rPr lang="en-US" sz="1800" b="0" i="0" u="none" strike="noStrike" noProof="0">
                          <a:effectLst/>
                          <a:latin typeface="Calibri"/>
                        </a:rPr>
                        <a:t>As a frequent user, I want to access my profile and settings through dropdown menus on the right side of the header, so that I can manage my account and customize my preferences easily.</a:t>
                      </a:r>
                      <a:endParaRPr lang="en-US">
                        <a:latin typeface="Calibri"/>
                      </a:endParaRPr>
                    </a:p>
                  </a:txBody>
                  <a:tcPr marL="0" marR="0" marT="0" marB="0" anchor="ctr"/>
                </a:tc>
                <a:tc>
                  <a:txBody>
                    <a:bodyPr/>
                    <a:lstStyle/>
                    <a:p>
                      <a:pPr marL="0" lvl="0" indent="0" algn="ctr">
                        <a:buNone/>
                      </a:pPr>
                      <a:r>
                        <a:rPr lang="en-US" sz="1800" b="0" i="0" u="none" strike="noStrike" noProof="0">
                          <a:effectLst/>
                          <a:latin typeface="Calibri"/>
                        </a:rPr>
                        <a:t>LTA-168</a:t>
                      </a:r>
                      <a:endParaRPr lang="en-US"/>
                    </a:p>
                  </a:txBody>
                  <a:tcPr marL="0" marR="0" marT="0" marB="0" anchor="ctr"/>
                </a:tc>
                <a:tc>
                  <a:txBody>
                    <a:bodyPr/>
                    <a:lstStyle/>
                    <a:p>
                      <a:pPr marL="0" lvl="0" indent="0" algn="ctr">
                        <a:buNone/>
                      </a:pPr>
                      <a:r>
                        <a:rPr lang="en-US" sz="1800" b="0" i="0" u="none" strike="noStrike" noProof="0">
                          <a:effectLst/>
                          <a:latin typeface="Calibri"/>
                        </a:rPr>
                        <a:t>Verify Profile and Settings Dropdown Menus</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Ensure the "My Profile" dropdown is available on the right side, providing access to user profile details.</a:t>
                      </a:r>
                      <a:endParaRPr lang="en-US">
                        <a:latin typeface="Calibri"/>
                      </a:endParaRPr>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Verify the "Settings" dropdown is present on the right side, offering options such as language and theme settings.</a:t>
                      </a:r>
                      <a:endParaRPr lang="en-US">
                        <a:latin typeface="Calibri"/>
                      </a:endParaRPr>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Confirm that dropdown menus expand when clicked and collapse when not in use.</a:t>
                      </a:r>
                      <a:endParaRPr lang="en-US">
                        <a:latin typeface="Calibri"/>
                      </a:endParaRPr>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Browse &gt; upload mp3 file &gt; Translate &gt;</a:t>
                      </a:r>
                      <a:endParaRPr lang="en-US">
                        <a:latin typeface="Calibri"/>
                      </a:endParaRPr>
                    </a:p>
                    <a:p>
                      <a:pPr lvl="0" algn="ctr">
                        <a:lnSpc>
                          <a:spcPct val="100000"/>
                        </a:lnSpc>
                        <a:spcBef>
                          <a:spcPts val="0"/>
                        </a:spcBef>
                        <a:spcAft>
                          <a:spcPts val="0"/>
                        </a:spcAft>
                        <a:buNone/>
                      </a:pPr>
                      <a:r>
                        <a:rPr lang="en-US" sz="1800" b="0" i="0" u="none" strike="noStrike" noProof="0">
                          <a:effectLst/>
                          <a:latin typeface="Calibri"/>
                        </a:rPr>
                        <a:t>Control + Shift + I (developer's tool)</a:t>
                      </a:r>
                      <a:endParaRPr lang="en-US"/>
                    </a:p>
                    <a:p>
                      <a:pPr marL="0" lvl="0" indent="0" algn="ctr">
                        <a:buNone/>
                      </a:pPr>
                      <a:endParaRPr lang="en-US" sz="1800" b="0" i="0" u="none" strike="noStrike" noProof="0">
                        <a:effectLst/>
                      </a:endParaRPr>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Profile dropdown and settings dropdown should be visible for user to access his profile.</a:t>
                      </a:r>
                      <a:endParaRPr lang="en-US">
                        <a:latin typeface="Calibri"/>
                      </a:endParaRPr>
                    </a:p>
                    <a:p>
                      <a:pPr lvl="0" algn="ctr">
                        <a:lnSpc>
                          <a:spcPct val="100000"/>
                        </a:lnSpc>
                        <a:spcBef>
                          <a:spcPts val="0"/>
                        </a:spcBef>
                        <a:spcAft>
                          <a:spcPts val="0"/>
                        </a:spcAft>
                        <a:buNone/>
                      </a:pPr>
                      <a:endParaRPr lang="en-US"/>
                    </a:p>
                    <a:p>
                      <a:pPr marL="0" lvl="0" indent="0" algn="ctr">
                        <a:lnSpc>
                          <a:spcPct val="100000"/>
                        </a:lnSpc>
                        <a:spcBef>
                          <a:spcPts val="0"/>
                        </a:spcBef>
                        <a:spcAft>
                          <a:spcPts val="0"/>
                        </a:spcAft>
                        <a:buNone/>
                      </a:pPr>
                      <a:r>
                        <a:rPr lang="en-US" sz="1800" b="0" i="0" u="none" strike="noStrike" noProof="0">
                          <a:effectLst/>
                          <a:latin typeface="Calibri"/>
                        </a:rPr>
                        <a:t>It should display correctly across all dimensions when responsive</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latin typeface="Calibri"/>
                        </a:rPr>
                        <a:t>Profile dropdown and settings dropdown are  showing for user to access his profile</a:t>
                      </a:r>
                      <a:endParaRPr lang="en-US"/>
                    </a:p>
                  </a:txBody>
                  <a:tcPr marL="0" marR="0" marT="0" marB="0" anchor="ctr"/>
                </a:tc>
                <a:tc>
                  <a:txBody>
                    <a:bodyPr/>
                    <a:lstStyle/>
                    <a:p>
                      <a:pPr lvl="0" algn="ctr">
                        <a:buNone/>
                      </a:pPr>
                      <a:r>
                        <a:rPr lang="en-US" b="0">
                          <a:solidFill>
                            <a:schemeClr val="tx1"/>
                          </a:solidFill>
                          <a:effectLst/>
                        </a:rPr>
                        <a:t>Pass</a:t>
                      </a:r>
                      <a:endParaRPr lang="en-US" b="0">
                        <a:solidFill>
                          <a:schemeClr val="tx1"/>
                        </a:solidFill>
                      </a:endParaRPr>
                    </a:p>
                  </a:txBody>
                  <a:tcPr marL="0" marR="0" marT="0" marB="0" anchor="ctr"/>
                </a:tc>
                <a:extLst>
                  <a:ext uri="{0D108BD9-81ED-4DB2-BD59-A6C34878D82A}">
                    <a16:rowId xmlns:a16="http://schemas.microsoft.com/office/drawing/2014/main" val="1247497464"/>
                  </a:ext>
                </a:extLst>
              </a:tr>
              <a:tr h="3022436">
                <a:tc>
                  <a:txBody>
                    <a:bodyPr/>
                    <a:lstStyle/>
                    <a:p>
                      <a:pPr lvl="0" algn="ctr">
                        <a:buNone/>
                      </a:pPr>
                      <a:endParaRPr lang="en-US" sz="1800" b="0" i="0" u="none" strike="noStrike" noProof="0">
                        <a:effectLst/>
                        <a:latin typeface="Calibri"/>
                      </a:endParaRPr>
                    </a:p>
                  </a:txBody>
                  <a:tcPr marL="0" marR="0" marT="0" marB="0" anchor="ctr"/>
                </a:tc>
                <a:tc>
                  <a:txBody>
                    <a:bodyPr/>
                    <a:lstStyle/>
                    <a:p>
                      <a:pPr lvl="0" algn="ctr">
                        <a:buNone/>
                      </a:pPr>
                      <a:endParaRPr lang="en-US" sz="1800" b="0" i="0" u="none" strike="noStrike" noProof="0">
                        <a:effectLst/>
                        <a:latin typeface="Calibri"/>
                      </a:endParaRPr>
                    </a:p>
                  </a:txBody>
                  <a:tcPr marL="0" marR="0" marT="0" marB="0" anchor="ctr"/>
                </a:tc>
                <a:tc>
                  <a:txBody>
                    <a:bodyPr/>
                    <a:lstStyle/>
                    <a:p>
                      <a:pPr lvl="0" algn="ctr">
                        <a:buNone/>
                      </a:pPr>
                      <a:r>
                        <a:rPr lang="en-US" sz="1800" b="0" i="0" u="none" strike="noStrike" noProof="0">
                          <a:effectLst/>
                        </a:rPr>
                        <a:t>LTA-174</a:t>
                      </a:r>
                      <a:endParaRPr lang="en-US"/>
                    </a:p>
                  </a:txBody>
                  <a:tcPr marL="0" marR="0" marT="0" marB="0" anchor="ctr"/>
                </a:tc>
                <a:tc>
                  <a:txBody>
                    <a:bodyPr/>
                    <a:lstStyle/>
                    <a:p>
                      <a:pPr lvl="0" algn="ctr">
                        <a:buNone/>
                      </a:pPr>
                      <a:r>
                        <a:rPr lang="en-US" sz="1800" b="0" i="0" u="none" strike="noStrike" noProof="0">
                          <a:effectLst/>
                        </a:rPr>
                        <a:t>Testing Task: Test the responsiveness of dropdown menus across different screen dimensions</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rPr>
                        <a:t>Ensure the menu dropdown is displayed correctly and functions as expected across all screen dimensions when in responsive mode.</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rPr>
                        <a:t>Verify that the dropdown content is fully accessible and that there are no visual or functional issues at various screen sizes, including desktop, tablet, and mobile views.</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rPr>
                        <a:t>Browse &gt; upload mp3 file &gt; Translate &gt;</a:t>
                      </a:r>
                      <a:endParaRPr lang="en-US"/>
                    </a:p>
                    <a:p>
                      <a:pPr lvl="0" algn="ctr">
                        <a:lnSpc>
                          <a:spcPct val="100000"/>
                        </a:lnSpc>
                        <a:spcBef>
                          <a:spcPts val="0"/>
                        </a:spcBef>
                        <a:spcAft>
                          <a:spcPts val="0"/>
                        </a:spcAft>
                        <a:buNone/>
                      </a:pPr>
                      <a:r>
                        <a:rPr lang="en-US" sz="1800" b="0" i="0" u="none" strike="noStrike" noProof="0">
                          <a:effectLst/>
                        </a:rPr>
                        <a:t>Control + Shift + I (developer's tool)</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rPr>
                        <a:t>Try different screen dimensions to check the dropdown functionality</a:t>
                      </a:r>
                      <a:endParaRPr lang="en-US"/>
                    </a:p>
                  </a:txBody>
                  <a:tcPr marL="0" marR="0" marT="0" marB="0" anchor="ctr"/>
                </a:tc>
                <a:tc>
                  <a:txBody>
                    <a:bodyPr/>
                    <a:lstStyle/>
                    <a:p>
                      <a:pPr lvl="0" algn="ctr">
                        <a:buNone/>
                      </a:pPr>
                      <a:r>
                        <a:rPr lang="en-US" sz="1800" b="0" i="0" u="none" strike="noStrike" noProof="0">
                          <a:effectLst/>
                        </a:rPr>
                        <a:t>The menu dropdown should display correctly and function seamlessly across all screen dimensions when in responsive mode. </a:t>
                      </a:r>
                      <a:endParaRPr lang="en-US"/>
                    </a:p>
                    <a:p>
                      <a:pPr lvl="0" algn="ctr">
                        <a:buNone/>
                      </a:pPr>
                      <a:endParaRPr lang="en-US" sz="1800" b="0" i="0" u="none" strike="noStrike" noProof="0">
                        <a:effectLst/>
                      </a:endParaRPr>
                    </a:p>
                    <a:p>
                      <a:pPr lvl="0" algn="ctr">
                        <a:buNone/>
                      </a:pPr>
                      <a:r>
                        <a:rPr lang="en-US" sz="1800" b="0" i="0" u="none" strike="noStrike" noProof="0">
                          <a:effectLst/>
                        </a:rPr>
                        <a:t>It should be fully accessible and free of visual or functional issues on desktop, tablet, and mobile views.</a:t>
                      </a:r>
                      <a:endParaRPr lang="en-US"/>
                    </a:p>
                  </a:txBody>
                  <a:tcPr marL="0" marR="0" marT="0" marB="0" anchor="ctr"/>
                </a:tc>
                <a:tc>
                  <a:txBody>
                    <a:bodyPr/>
                    <a:lstStyle/>
                    <a:p>
                      <a:pPr lvl="0" algn="ctr">
                        <a:buNone/>
                      </a:pPr>
                      <a:r>
                        <a:rPr lang="en-US" sz="1800" b="0" i="0" u="none" strike="noStrike" noProof="0">
                          <a:effectLst/>
                        </a:rPr>
                        <a:t>The dropdown displays correctly and the feature is working, but it is not responsive to different screen dimensions. </a:t>
                      </a:r>
                      <a:endParaRPr lang="en-US"/>
                    </a:p>
                  </a:txBody>
                  <a:tcPr marL="0" marR="0" marT="0" marB="0" anchor="ctr"/>
                </a:tc>
                <a:tc>
                  <a:txBody>
                    <a:bodyPr/>
                    <a:lstStyle/>
                    <a:p>
                      <a:pPr algn="ctr"/>
                      <a:r>
                        <a:rPr lang="en-US" b="0">
                          <a:solidFill>
                            <a:schemeClr val="tx1"/>
                          </a:solidFill>
                          <a:effectLst/>
                        </a:rPr>
                        <a:t>Fail</a:t>
                      </a:r>
                    </a:p>
                  </a:txBody>
                  <a:tcPr marL="0" marR="0" marT="0" marB="0" anchor="ctr"/>
                </a:tc>
                <a:extLst>
                  <a:ext uri="{0D108BD9-81ED-4DB2-BD59-A6C34878D82A}">
                    <a16:rowId xmlns:a16="http://schemas.microsoft.com/office/drawing/2014/main" val="3537154947"/>
                  </a:ext>
                </a:extLst>
              </a:tr>
            </a:tbl>
          </a:graphicData>
        </a:graphic>
      </p:graphicFrame>
      <p:sp>
        <p:nvSpPr>
          <p:cNvPr id="7" name="TextBox 6">
            <a:extLst>
              <a:ext uri="{FF2B5EF4-FFF2-40B4-BE49-F238E27FC236}">
                <a16:creationId xmlns:a16="http://schemas.microsoft.com/office/drawing/2014/main" id="{6F0E5A9E-BCF7-D0E4-C0AA-266047CBD8D6}"/>
              </a:ext>
            </a:extLst>
          </p:cNvPr>
          <p:cNvSpPr txBox="1"/>
          <p:nvPr/>
        </p:nvSpPr>
        <p:spPr>
          <a:xfrm>
            <a:off x="13779295" y="66121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4239136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4246647357"/>
              </p:ext>
            </p:extLst>
          </p:nvPr>
        </p:nvGraphicFramePr>
        <p:xfrm>
          <a:off x="336176" y="1378323"/>
          <a:ext cx="17642505" cy="8657365"/>
        </p:xfrm>
        <a:graphic>
          <a:graphicData uri="http://schemas.openxmlformats.org/drawingml/2006/table">
            <a:tbl>
              <a:tblPr bandRow="1">
                <a:tableStyleId>{775DCB02-9BB8-47FD-8907-85C794F793BA}</a:tableStyleId>
              </a:tblPr>
              <a:tblGrid>
                <a:gridCol w="768517">
                  <a:extLst>
                    <a:ext uri="{9D8B030D-6E8A-4147-A177-3AD203B41FA5}">
                      <a16:colId xmlns:a16="http://schemas.microsoft.com/office/drawing/2014/main" val="2350257973"/>
                    </a:ext>
                  </a:extLst>
                </a:gridCol>
                <a:gridCol w="3876011">
                  <a:extLst>
                    <a:ext uri="{9D8B030D-6E8A-4147-A177-3AD203B41FA5}">
                      <a16:colId xmlns:a16="http://schemas.microsoft.com/office/drawing/2014/main" val="2529493629"/>
                    </a:ext>
                  </a:extLst>
                </a:gridCol>
                <a:gridCol w="1286432">
                  <a:extLst>
                    <a:ext uri="{9D8B030D-6E8A-4147-A177-3AD203B41FA5}">
                      <a16:colId xmlns:a16="http://schemas.microsoft.com/office/drawing/2014/main" val="4191621324"/>
                    </a:ext>
                  </a:extLst>
                </a:gridCol>
                <a:gridCol w="1741289">
                  <a:extLst>
                    <a:ext uri="{9D8B030D-6E8A-4147-A177-3AD203B41FA5}">
                      <a16:colId xmlns:a16="http://schemas.microsoft.com/office/drawing/2014/main" val="4282670485"/>
                    </a:ext>
                  </a:extLst>
                </a:gridCol>
                <a:gridCol w="3370953">
                  <a:extLst>
                    <a:ext uri="{9D8B030D-6E8A-4147-A177-3AD203B41FA5}">
                      <a16:colId xmlns:a16="http://schemas.microsoft.com/office/drawing/2014/main" val="3957514475"/>
                    </a:ext>
                  </a:extLst>
                </a:gridCol>
                <a:gridCol w="1808260">
                  <a:extLst>
                    <a:ext uri="{9D8B030D-6E8A-4147-A177-3AD203B41FA5}">
                      <a16:colId xmlns:a16="http://schemas.microsoft.com/office/drawing/2014/main" val="2713913269"/>
                    </a:ext>
                  </a:extLst>
                </a:gridCol>
                <a:gridCol w="1867335">
                  <a:extLst>
                    <a:ext uri="{9D8B030D-6E8A-4147-A177-3AD203B41FA5}">
                      <a16:colId xmlns:a16="http://schemas.microsoft.com/office/drawing/2014/main" val="2873977178"/>
                    </a:ext>
                  </a:extLst>
                </a:gridCol>
                <a:gridCol w="2121780">
                  <a:extLst>
                    <a:ext uri="{9D8B030D-6E8A-4147-A177-3AD203B41FA5}">
                      <a16:colId xmlns:a16="http://schemas.microsoft.com/office/drawing/2014/main" val="1401851469"/>
                    </a:ext>
                  </a:extLst>
                </a:gridCol>
                <a:gridCol w="801928">
                  <a:extLst>
                    <a:ext uri="{9D8B030D-6E8A-4147-A177-3AD203B41FA5}">
                      <a16:colId xmlns:a16="http://schemas.microsoft.com/office/drawing/2014/main" val="3355201330"/>
                    </a:ext>
                  </a:extLst>
                </a:gridCol>
              </a:tblGrid>
              <a:tr h="827324">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a:t>
                      </a:r>
                      <a:endParaRPr lang="en-US"/>
                    </a:p>
                    <a:p>
                      <a:pPr lvl="0" algn="ctr">
                        <a:buNone/>
                      </a:pPr>
                      <a:r>
                        <a:rPr lang="en-US" sz="2000" b="1">
                          <a:effectLst/>
                        </a:rPr>
                        <a:t>Fail</a:t>
                      </a:r>
                    </a:p>
                  </a:txBody>
                  <a:tcPr marL="0" marR="0" marT="0" marB="0" anchor="ctr"/>
                </a:tc>
                <a:extLst>
                  <a:ext uri="{0D108BD9-81ED-4DB2-BD59-A6C34878D82A}">
                    <a16:rowId xmlns:a16="http://schemas.microsoft.com/office/drawing/2014/main" val="4166831240"/>
                  </a:ext>
                </a:extLst>
              </a:tr>
              <a:tr h="4638928">
                <a:tc>
                  <a:txBody>
                    <a:bodyPr/>
                    <a:lstStyle/>
                    <a:p>
                      <a:pPr algn="ctr"/>
                      <a:r>
                        <a:rPr lang="en-US">
                          <a:effectLst/>
                        </a:rPr>
                        <a:t>LTA-134</a:t>
                      </a:r>
                      <a:endParaRPr lang="en-US"/>
                    </a:p>
                  </a:txBody>
                  <a:tcPr marL="0" marR="0" marT="0" marB="0" anchor="ctr"/>
                </a:tc>
                <a:tc>
                  <a:txBody>
                    <a:bodyPr/>
                    <a:lstStyle/>
                    <a:p>
                      <a:pPr lvl="0" algn="ctr">
                        <a:buNone/>
                      </a:pPr>
                      <a:r>
                        <a:rPr lang="en-US" sz="1800" b="0" i="0" u="none" strike="noStrike" noProof="0">
                          <a:solidFill>
                            <a:schemeClr val="tx1"/>
                          </a:solidFill>
                          <a:effectLst/>
                          <a:latin typeface="Calibri"/>
                        </a:rPr>
                        <a:t>As a student, I want to mark a translation as a favorite by clicking a star icon, so that I can easily identify and access important translations later.</a:t>
                      </a:r>
                      <a:endParaRPr lang="en-US"/>
                    </a:p>
                  </a:txBody>
                  <a:tcPr marL="0" marR="0" marT="0" marB="0" anchor="ctr"/>
                </a:tc>
                <a:tc>
                  <a:txBody>
                    <a:bodyPr/>
                    <a:lstStyle/>
                    <a:p>
                      <a:pPr algn="ctr"/>
                      <a:r>
                        <a:rPr lang="en-US">
                          <a:effectLst/>
                        </a:rPr>
                        <a:t>LTA-185</a:t>
                      </a:r>
                    </a:p>
                  </a:txBody>
                  <a:tcPr marL="0" marR="0" marT="0" marB="0" anchor="ctr"/>
                </a:tc>
                <a:tc>
                  <a:txBody>
                    <a:bodyPr/>
                    <a:lstStyle/>
                    <a:p>
                      <a:pPr lvl="0" algn="ctr">
                        <a:buNone/>
                      </a:pPr>
                      <a:r>
                        <a:rPr lang="en-US" sz="1800" b="0" i="0" u="none" strike="noStrike" noProof="0">
                          <a:solidFill>
                            <a:srgbClr val="000000"/>
                          </a:solidFill>
                          <a:effectLst/>
                          <a:latin typeface="Calibri"/>
                        </a:rPr>
                        <a:t>Verify Star Icon Presence</a:t>
                      </a:r>
                      <a:endParaRPr lang="en-US"/>
                    </a:p>
                  </a:txBody>
                  <a:tcPr marL="0" marR="0" marT="0" marB="0" anchor="ctr"/>
                </a:tc>
                <a:tc>
                  <a:txBody>
                    <a:bodyPr/>
                    <a:lstStyle/>
                    <a:p>
                      <a:pPr lvl="0" algn="ctr">
                        <a:buNone/>
                      </a:pPr>
                      <a:r>
                        <a:rPr lang="en-US" sz="1800" b="0" i="0" u="none" strike="noStrike" noProof="0">
                          <a:solidFill>
                            <a:srgbClr val="000000"/>
                          </a:solidFill>
                          <a:effectLst/>
                          <a:latin typeface="Calibri"/>
                        </a:rPr>
                        <a:t>Verify icon is displayed for each translation</a:t>
                      </a:r>
                      <a:br>
                        <a:rPr lang="en-US" sz="1800" b="0" i="0" u="none" strike="noStrike" noProof="0">
                          <a:solidFill>
                            <a:srgbClr val="000000"/>
                          </a:solidFill>
                          <a:effectLst/>
                          <a:latin typeface="Calibri"/>
                        </a:rPr>
                      </a:br>
                      <a:br>
                        <a:rPr lang="en-US" sz="1800" b="0" i="0" u="none" strike="noStrike" noProof="0">
                          <a:solidFill>
                            <a:srgbClr val="000000"/>
                          </a:solidFill>
                          <a:effectLst/>
                          <a:latin typeface="Calibri"/>
                        </a:rPr>
                      </a:br>
                      <a:r>
                        <a:rPr lang="en-US" sz="1800" b="0" i="0" u="none" strike="noStrike" noProof="0">
                          <a:solidFill>
                            <a:srgbClr val="000000"/>
                          </a:solidFill>
                          <a:effectLst/>
                          <a:latin typeface="Calibri"/>
                        </a:rPr>
                        <a:t>Ensure clicking the icon marks the translation as favorite.</a:t>
                      </a:r>
                      <a:br>
                        <a:rPr lang="en-US" sz="1800" b="0" i="0" u="none" strike="noStrike" noProof="0">
                          <a:solidFill>
                            <a:srgbClr val="000000"/>
                          </a:solidFill>
                          <a:effectLst/>
                          <a:latin typeface="Calibri"/>
                        </a:rPr>
                      </a:br>
                      <a:br>
                        <a:rPr lang="en-US" sz="1800" b="0" i="0" u="none" strike="noStrike" noProof="0">
                          <a:solidFill>
                            <a:srgbClr val="000000"/>
                          </a:solidFill>
                          <a:effectLst/>
                          <a:latin typeface="Calibri"/>
                        </a:rPr>
                      </a:br>
                      <a:r>
                        <a:rPr lang="en-US" sz="1800" b="0" i="0" u="none" strike="noStrike" noProof="0">
                          <a:solidFill>
                            <a:srgbClr val="000000"/>
                          </a:solidFill>
                          <a:effectLst/>
                          <a:latin typeface="Calibri"/>
                        </a:rPr>
                        <a:t>Ensure clicking the icon again unmarks the translation as favorite.</a:t>
                      </a:r>
                      <a:endParaRPr lang="en-US">
                        <a:effectLst/>
                      </a:endParaRPr>
                    </a:p>
                    <a:p>
                      <a:pPr lvl="0" algn="ctr">
                        <a:buNone/>
                      </a:pPr>
                      <a:endParaRPr lang="en-US" sz="1800" b="0" i="0" u="none" strike="noStrike" noProof="0">
                        <a:solidFill>
                          <a:srgbClr val="000000"/>
                        </a:solidFill>
                        <a:effectLst/>
                        <a:latin typeface="Calibri"/>
                      </a:endParaRPr>
                    </a:p>
                    <a:p>
                      <a:pPr lvl="0" algn="ctr">
                        <a:buNone/>
                      </a:pPr>
                      <a:r>
                        <a:rPr lang="en-US" sz="1800" b="0" i="0" u="none" strike="noStrike" noProof="0">
                          <a:solidFill>
                            <a:srgbClr val="000000"/>
                          </a:solidFill>
                          <a:effectLst/>
                          <a:latin typeface="Calibri"/>
                        </a:rPr>
                        <a:t>Ensure there is a clearly visible "Favorites" section accessible from the main page or menu.</a:t>
                      </a:r>
                      <a:endParaRPr lang="en-US">
                        <a:effectLst/>
                      </a:endParaRPr>
                    </a:p>
                    <a:p>
                      <a:pPr lvl="0" algn="ctr">
                        <a:buNone/>
                      </a:pPr>
                      <a:r>
                        <a:rPr lang="en-US" sz="1800" b="0" i="0" u="none" strike="noStrike" noProof="0">
                          <a:solidFill>
                            <a:srgbClr val="000000"/>
                          </a:solidFill>
                          <a:effectLst/>
                          <a:latin typeface="Calibri"/>
                        </a:rPr>
                        <a:t>Verify Favorites Section Accessibility</a:t>
                      </a:r>
                      <a:br>
                        <a:rPr lang="en-US">
                          <a:effectLst/>
                        </a:rPr>
                      </a:br>
                      <a:endParaRPr lang="en-US">
                        <a:effectLst/>
                      </a:endParaRPr>
                    </a:p>
                  </a:txBody>
                  <a:tcPr marL="0" marR="0" marT="0" marB="0" anchor="ctr"/>
                </a:tc>
                <a:tc>
                  <a:txBody>
                    <a:bodyPr/>
                    <a:lstStyle/>
                    <a:p>
                      <a:pPr lvl="0" algn="ctr">
                        <a:buNone/>
                      </a:pPr>
                      <a:r>
                        <a:rPr lang="en-US" sz="1800" b="0" i="0" u="none" strike="noStrike" noProof="0">
                          <a:solidFill>
                            <a:srgbClr val="000000"/>
                          </a:solidFill>
                          <a:effectLst/>
                          <a:latin typeface="Calibri"/>
                        </a:rPr>
                        <a:t>Translate text &gt; </a:t>
                      </a:r>
                    </a:p>
                    <a:p>
                      <a:pPr lvl="0" algn="ctr">
                        <a:buNone/>
                      </a:pPr>
                      <a:r>
                        <a:rPr lang="en-US" sz="1800" b="0" i="0" u="none" strike="noStrike" noProof="0">
                          <a:solidFill>
                            <a:srgbClr val="000000"/>
                          </a:solidFill>
                          <a:effectLst/>
                          <a:latin typeface="Calibri"/>
                        </a:rPr>
                        <a:t>Click the star icon</a:t>
                      </a:r>
                    </a:p>
                    <a:p>
                      <a:pPr lvl="0" algn="ctr">
                        <a:buNone/>
                      </a:pPr>
                      <a:r>
                        <a:rPr lang="en-US" sz="1800" b="0" i="0" u="none" strike="noStrike" noProof="0">
                          <a:solidFill>
                            <a:srgbClr val="000000"/>
                          </a:solidFill>
                          <a:effectLst/>
                          <a:latin typeface="Calibri"/>
                        </a:rPr>
                        <a:t>-&gt;Locate the "Favorites" section in the UI.</a:t>
                      </a:r>
                    </a:p>
                  </a:txBody>
                  <a:tcPr marL="0" marR="0" marT="0" marB="0" anchor="ctr"/>
                </a:tc>
                <a:tc>
                  <a:txBody>
                    <a:bodyPr/>
                    <a:lstStyle/>
                    <a:p>
                      <a:pPr lvl="0" algn="ctr">
                        <a:buNone/>
                      </a:pPr>
                      <a:r>
                        <a:rPr lang="en-US" sz="1800" b="0" i="0" u="none" strike="noStrike" noProof="0">
                          <a:solidFill>
                            <a:srgbClr val="000000"/>
                          </a:solidFill>
                          <a:effectLst/>
                          <a:latin typeface="Calibri"/>
                        </a:rPr>
                        <a:t>The star icon should visually change when click on it to indicate the translation is marked as a favorite and reverts when click a second time to unmark the translation.</a:t>
                      </a:r>
                    </a:p>
                    <a:p>
                      <a:pPr lvl="0" algn="ctr">
                        <a:buNone/>
                      </a:pPr>
                      <a:endParaRPr lang="en-US" sz="1800" b="0" i="0" u="none" strike="noStrike" noProof="0">
                        <a:solidFill>
                          <a:srgbClr val="000000"/>
                        </a:solidFill>
                        <a:effectLst/>
                        <a:latin typeface="Calibri"/>
                      </a:endParaRPr>
                    </a:p>
                    <a:p>
                      <a:pPr lvl="0" algn="ctr">
                        <a:buNone/>
                      </a:pPr>
                      <a:r>
                        <a:rPr lang="en-US" sz="1800" b="0" i="0" u="none" strike="noStrike" noProof="0">
                          <a:effectLst/>
                          <a:latin typeface="Calibri"/>
                        </a:rPr>
                        <a:t>.</a:t>
                      </a:r>
                      <a:endParaRPr lang="en-US"/>
                    </a:p>
                  </a:txBody>
                  <a:tcPr marL="0" marR="0" marT="0" marB="0" anchor="ctr"/>
                </a:tc>
                <a:tc>
                  <a:txBody>
                    <a:bodyPr/>
                    <a:lstStyle/>
                    <a:p>
                      <a:pPr lvl="0" algn="ctr">
                        <a:buNone/>
                      </a:pPr>
                      <a:r>
                        <a:rPr lang="en-US" sz="1800" b="0" i="0" u="none" strike="noStrike" noProof="0">
                          <a:solidFill>
                            <a:srgbClr val="000000"/>
                          </a:solidFill>
                          <a:effectLst/>
                          <a:latin typeface="Calibri"/>
                        </a:rPr>
                        <a:t>Star icon is visible after translation. </a:t>
                      </a:r>
                    </a:p>
                    <a:p>
                      <a:pPr lvl="0" algn="ctr">
                        <a:buNone/>
                      </a:pPr>
                      <a:r>
                        <a:rPr lang="en-US" sz="1800" b="0" i="0" u="none" strike="noStrike" noProof="0">
                          <a:solidFill>
                            <a:srgbClr val="000000"/>
                          </a:solidFill>
                          <a:effectLst/>
                          <a:latin typeface="Calibri"/>
                        </a:rPr>
                        <a:t>Translations marked as favorite appeared in the favorite section and are remove once unmarked.</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1247497464"/>
                  </a:ext>
                </a:extLst>
              </a:tr>
              <a:tr h="3191113">
                <a:tc>
                  <a:txBody>
                    <a:bodyPr/>
                    <a:lstStyle/>
                    <a:p>
                      <a:pPr algn="ctr"/>
                      <a:r>
                        <a:rPr lang="en-US">
                          <a:effectLst/>
                        </a:rPr>
                        <a:t>LTA-177</a:t>
                      </a:r>
                    </a:p>
                  </a:txBody>
                  <a:tcPr marL="0" marR="0" marT="0" marB="0" anchor="ctr"/>
                </a:tc>
                <a:tc>
                  <a:txBody>
                    <a:bodyPr/>
                    <a:lstStyle/>
                    <a:p>
                      <a:pPr lvl="0" algn="ctr">
                        <a:lnSpc>
                          <a:spcPct val="100000"/>
                        </a:lnSpc>
                        <a:spcBef>
                          <a:spcPts val="0"/>
                        </a:spcBef>
                        <a:spcAft>
                          <a:spcPts val="0"/>
                        </a:spcAft>
                        <a:buNone/>
                      </a:pPr>
                      <a:endParaRPr lang="en-US" sz="1800" b="0" i="0" u="none" strike="noStrike" noProof="0">
                        <a:solidFill>
                          <a:srgbClr val="000000"/>
                        </a:solidFill>
                        <a:latin typeface="Calibri"/>
                      </a:endParaRPr>
                    </a:p>
                    <a:p>
                      <a:pPr lvl="0" algn="ctr">
                        <a:buNone/>
                      </a:pPr>
                      <a:r>
                        <a:rPr lang="en-US" sz="1800" b="0" i="0" u="none" strike="noStrike" noProof="0">
                          <a:solidFill>
                            <a:srgbClr val="000000"/>
                          </a:solidFill>
                          <a:latin typeface="Calibri"/>
                        </a:rPr>
                        <a:t>A dedicated "Favorite" section should clearly visible and accessible and </a:t>
                      </a:r>
                    </a:p>
                    <a:p>
                      <a:pPr lvl="0" algn="ctr">
                        <a:buNone/>
                      </a:pPr>
                      <a:r>
                        <a:rPr lang="en-US" sz="1800" b="0" i="0" u="none" strike="noStrike" noProof="0">
                          <a:solidFill>
                            <a:srgbClr val="000000"/>
                          </a:solidFill>
                          <a:latin typeface="Calibri"/>
                        </a:rPr>
                        <a:t>the translation marked as favorite appears in that section.</a:t>
                      </a:r>
                      <a:endParaRPr lang="en-US"/>
                    </a:p>
                    <a:p>
                      <a:pPr lvl="0" algn="ctr">
                        <a:lnSpc>
                          <a:spcPct val="100000"/>
                        </a:lnSpc>
                        <a:spcBef>
                          <a:spcPts val="0"/>
                        </a:spcBef>
                        <a:spcAft>
                          <a:spcPts val="0"/>
                        </a:spcAft>
                        <a:buNone/>
                      </a:pPr>
                      <a:endParaRPr lang="en-US"/>
                    </a:p>
                  </a:txBody>
                  <a:tcPr marL="0" marR="0" marT="0" marB="0" anchor="ctr"/>
                </a:tc>
                <a:tc>
                  <a:txBody>
                    <a:bodyPr/>
                    <a:lstStyle/>
                    <a:p>
                      <a:pPr algn="ctr"/>
                      <a:r>
                        <a:rPr lang="en-US">
                          <a:effectLst/>
                        </a:rPr>
                        <a:t>LTA-187</a:t>
                      </a:r>
                    </a:p>
                  </a:txBody>
                  <a:tcPr marL="0" marR="0" marT="0" marB="0" anchor="ctr"/>
                </a:tc>
                <a:tc>
                  <a:txBody>
                    <a:bodyPr/>
                    <a:lstStyle/>
                    <a:p>
                      <a:pPr lvl="0" algn="ctr">
                        <a:buNone/>
                      </a:pPr>
                      <a:r>
                        <a:rPr lang="en-US" sz="1800" b="0" i="0" u="none" strike="noStrike" noProof="0">
                          <a:solidFill>
                            <a:srgbClr val="000000"/>
                          </a:solidFill>
                          <a:effectLst/>
                          <a:latin typeface="Calibri"/>
                        </a:rPr>
                        <a:t>Verify Presence of User Manual</a:t>
                      </a:r>
                      <a:endParaRPr lang="en-US"/>
                    </a:p>
                  </a:txBody>
                  <a:tcPr marL="0" marR="0" marT="0" marB="0" anchor="ctr"/>
                </a:tc>
                <a:tc>
                  <a:txBody>
                    <a:bodyPr/>
                    <a:lstStyle/>
                    <a:p>
                      <a:pPr marL="0" lvl="0" indent="0" algn="ctr">
                        <a:buNone/>
                      </a:pPr>
                      <a:br>
                        <a:rPr lang="en-US">
                          <a:effectLst/>
                        </a:rPr>
                      </a:br>
                      <a:r>
                        <a:rPr lang="en-US" sz="1800" b="0" i="0" u="none" strike="noStrike" noProof="0">
                          <a:solidFill>
                            <a:srgbClr val="000000"/>
                          </a:solidFill>
                          <a:effectLst/>
                          <a:latin typeface="Calibri"/>
                        </a:rPr>
                        <a:t>Ensure that the user manual is prominently visible in the project's GitHub repository and can be easily downloaded.</a:t>
                      </a:r>
                      <a:br>
                        <a:rPr lang="en-US" sz="1800" b="0" i="0" u="none" strike="noStrike" noProof="0">
                          <a:solidFill>
                            <a:srgbClr val="000000"/>
                          </a:solidFill>
                          <a:effectLst/>
                          <a:latin typeface="Calibri"/>
                        </a:rPr>
                      </a:br>
                      <a:r>
                        <a:rPr lang="en-US" sz="1800" b="0" i="0" u="none" strike="noStrike" noProof="0">
                          <a:solidFill>
                            <a:srgbClr val="000000"/>
                          </a:solidFill>
                          <a:effectLst/>
                          <a:latin typeface="Calibri"/>
                        </a:rPr>
                        <a:t>Verify that the user manual includes clear, concise, and step-by-step instructions for each feature of the application.</a:t>
                      </a:r>
                      <a:endParaRPr lang="en-US">
                        <a:effectLst/>
                      </a:endParaRPr>
                    </a:p>
                  </a:txBody>
                  <a:tcPr marL="0" marR="0" marT="0" marB="0" anchor="ctr"/>
                </a:tc>
                <a:tc>
                  <a:txBody>
                    <a:bodyPr/>
                    <a:lstStyle/>
                    <a:p>
                      <a:pPr lvl="0" algn="ctr">
                        <a:buNone/>
                      </a:pPr>
                      <a:r>
                        <a:rPr lang="en-US" sz="1800" b="0" i="0" u="none" strike="noStrike" noProof="0">
                          <a:solidFill>
                            <a:srgbClr val="000000"/>
                          </a:solidFill>
                          <a:effectLst/>
                          <a:latin typeface="Calibri"/>
                        </a:rPr>
                        <a:t>Open the web browser- &gt; Go to the project's GitHub repository-&gt; User manual</a:t>
                      </a:r>
                      <a:endParaRPr lang="en-US"/>
                    </a:p>
                  </a:txBody>
                  <a:tcPr marL="0" marR="0" marT="0" marB="0" anchor="ctr"/>
                </a:tc>
                <a:tc>
                  <a:txBody>
                    <a:bodyPr/>
                    <a:lstStyle/>
                    <a:p>
                      <a:pPr lvl="0" algn="ctr">
                        <a:buNone/>
                      </a:pPr>
                      <a:r>
                        <a:rPr lang="en-US" sz="1800" b="0" i="0" u="none" strike="noStrike" noProof="0">
                          <a:solidFill>
                            <a:srgbClr val="000000"/>
                          </a:solidFill>
                          <a:effectLst/>
                          <a:latin typeface="Calibri"/>
                        </a:rPr>
                        <a:t>A "User Manual" section or link should be clearly visible and accessible in the project GitHub repository. </a:t>
                      </a:r>
                      <a:endParaRPr lang="en-US"/>
                    </a:p>
                    <a:p>
                      <a:pPr lvl="0" algn="ctr">
                        <a:buNone/>
                      </a:pPr>
                      <a:endParaRPr lang="en-US" sz="1800" b="0" i="0" u="none" strike="noStrike" noProof="0">
                        <a:effectLst/>
                        <a:latin typeface="Calibri"/>
                      </a:endParaRPr>
                    </a:p>
                  </a:txBody>
                  <a:tcPr marL="0" marR="0" marT="0" marB="0" anchor="ctr"/>
                </a:tc>
                <a:tc>
                  <a:txBody>
                    <a:bodyPr/>
                    <a:lstStyle/>
                    <a:p>
                      <a:pPr lvl="0" algn="ctr">
                        <a:buNone/>
                      </a:pPr>
                      <a:r>
                        <a:rPr lang="en-US" sz="1800" b="0" i="0" u="none" strike="noStrike" noProof="0">
                          <a:solidFill>
                            <a:srgbClr val="000000"/>
                          </a:solidFill>
                          <a:effectLst/>
                          <a:latin typeface="Calibri"/>
                        </a:rPr>
                        <a:t>User Manual is visible and provides instruction for each feature.  </a:t>
                      </a:r>
                      <a:endParaRPr lang="en-US"/>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537154947"/>
                  </a:ext>
                </a:extLst>
              </a:tr>
            </a:tbl>
          </a:graphicData>
        </a:graphic>
      </p:graphicFrame>
      <p:sp>
        <p:nvSpPr>
          <p:cNvPr id="6" name="TextBox 5">
            <a:extLst>
              <a:ext uri="{FF2B5EF4-FFF2-40B4-BE49-F238E27FC236}">
                <a16:creationId xmlns:a16="http://schemas.microsoft.com/office/drawing/2014/main" id="{7649D07D-45B1-6518-C804-2BAF6B81ED1E}"/>
              </a:ext>
            </a:extLst>
          </p:cNvPr>
          <p:cNvSpPr txBox="1"/>
          <p:nvPr/>
        </p:nvSpPr>
        <p:spPr>
          <a:xfrm>
            <a:off x="13650247" y="102992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2546022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1598709989"/>
              </p:ext>
            </p:extLst>
          </p:nvPr>
        </p:nvGraphicFramePr>
        <p:xfrm>
          <a:off x="336176" y="1378323"/>
          <a:ext cx="17642509" cy="8746286"/>
        </p:xfrm>
        <a:graphic>
          <a:graphicData uri="http://schemas.openxmlformats.org/drawingml/2006/table">
            <a:tbl>
              <a:tblPr bandRow="1">
                <a:tableStyleId>{775DCB02-9BB8-47FD-8907-85C794F793BA}</a:tableStyleId>
              </a:tblPr>
              <a:tblGrid>
                <a:gridCol w="768517">
                  <a:extLst>
                    <a:ext uri="{9D8B030D-6E8A-4147-A177-3AD203B41FA5}">
                      <a16:colId xmlns:a16="http://schemas.microsoft.com/office/drawing/2014/main" val="2350257973"/>
                    </a:ext>
                  </a:extLst>
                </a:gridCol>
                <a:gridCol w="3876011">
                  <a:extLst>
                    <a:ext uri="{9D8B030D-6E8A-4147-A177-3AD203B41FA5}">
                      <a16:colId xmlns:a16="http://schemas.microsoft.com/office/drawing/2014/main" val="2529493629"/>
                    </a:ext>
                  </a:extLst>
                </a:gridCol>
                <a:gridCol w="1286432">
                  <a:extLst>
                    <a:ext uri="{9D8B030D-6E8A-4147-A177-3AD203B41FA5}">
                      <a16:colId xmlns:a16="http://schemas.microsoft.com/office/drawing/2014/main" val="4191621324"/>
                    </a:ext>
                  </a:extLst>
                </a:gridCol>
                <a:gridCol w="1629666">
                  <a:extLst>
                    <a:ext uri="{9D8B030D-6E8A-4147-A177-3AD203B41FA5}">
                      <a16:colId xmlns:a16="http://schemas.microsoft.com/office/drawing/2014/main" val="4282670485"/>
                    </a:ext>
                  </a:extLst>
                </a:gridCol>
                <a:gridCol w="3482578">
                  <a:extLst>
                    <a:ext uri="{9D8B030D-6E8A-4147-A177-3AD203B41FA5}">
                      <a16:colId xmlns:a16="http://schemas.microsoft.com/office/drawing/2014/main" val="3957514475"/>
                    </a:ext>
                  </a:extLst>
                </a:gridCol>
                <a:gridCol w="1685192">
                  <a:extLst>
                    <a:ext uri="{9D8B030D-6E8A-4147-A177-3AD203B41FA5}">
                      <a16:colId xmlns:a16="http://schemas.microsoft.com/office/drawing/2014/main" val="2713913269"/>
                    </a:ext>
                  </a:extLst>
                </a:gridCol>
                <a:gridCol w="1990405">
                  <a:extLst>
                    <a:ext uri="{9D8B030D-6E8A-4147-A177-3AD203B41FA5}">
                      <a16:colId xmlns:a16="http://schemas.microsoft.com/office/drawing/2014/main" val="2873977178"/>
                    </a:ext>
                  </a:extLst>
                </a:gridCol>
                <a:gridCol w="2121780">
                  <a:extLst>
                    <a:ext uri="{9D8B030D-6E8A-4147-A177-3AD203B41FA5}">
                      <a16:colId xmlns:a16="http://schemas.microsoft.com/office/drawing/2014/main" val="1401851469"/>
                    </a:ext>
                  </a:extLst>
                </a:gridCol>
                <a:gridCol w="801928">
                  <a:extLst>
                    <a:ext uri="{9D8B030D-6E8A-4147-A177-3AD203B41FA5}">
                      <a16:colId xmlns:a16="http://schemas.microsoft.com/office/drawing/2014/main" val="3355201330"/>
                    </a:ext>
                  </a:extLst>
                </a:gridCol>
              </a:tblGrid>
              <a:tr h="608261">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a:t>
                      </a:r>
                      <a:endParaRPr lang="en-US"/>
                    </a:p>
                    <a:p>
                      <a:pPr lvl="0" algn="ctr">
                        <a:buNone/>
                      </a:pPr>
                      <a:r>
                        <a:rPr lang="en-US" sz="2000" b="1">
                          <a:effectLst/>
                        </a:rPr>
                        <a:t>Fail</a:t>
                      </a:r>
                    </a:p>
                  </a:txBody>
                  <a:tcPr marL="0" marR="0" marT="0" marB="0" anchor="ctr"/>
                </a:tc>
                <a:extLst>
                  <a:ext uri="{0D108BD9-81ED-4DB2-BD59-A6C34878D82A}">
                    <a16:rowId xmlns:a16="http://schemas.microsoft.com/office/drawing/2014/main" val="4166831240"/>
                  </a:ext>
                </a:extLst>
              </a:tr>
              <a:tr h="2346141">
                <a:tc>
                  <a:txBody>
                    <a:bodyPr/>
                    <a:lstStyle/>
                    <a:p>
                      <a:pPr algn="ctr"/>
                      <a:r>
                        <a:rPr lang="en-US">
                          <a:effectLst/>
                        </a:rPr>
                        <a:t>LTA-180</a:t>
                      </a:r>
                      <a:endParaRPr lang="en-US"/>
                    </a:p>
                  </a:txBody>
                  <a:tcPr marL="0" marR="0" marT="0" marB="0" anchor="ctr"/>
                </a:tc>
                <a:tc>
                  <a:txBody>
                    <a:bodyPr/>
                    <a:lstStyle/>
                    <a:p>
                      <a:pPr lvl="0" algn="ctr">
                        <a:buNone/>
                      </a:pPr>
                      <a:r>
                        <a:rPr lang="en-US" sz="1800" b="0" i="0" u="none" strike="noStrike" noProof="0">
                          <a:solidFill>
                            <a:schemeClr val="tx1"/>
                          </a:solidFill>
                          <a:effectLst/>
                        </a:rPr>
                        <a:t>As a language learner, I want to be able to contact the developers so that I can resolve any issues I encounter with the app.</a:t>
                      </a:r>
                      <a:endParaRPr lang="en-US"/>
                    </a:p>
                  </a:txBody>
                  <a:tcPr marL="0" marR="0" marT="0" marB="0" anchor="ctr"/>
                </a:tc>
                <a:tc>
                  <a:txBody>
                    <a:bodyPr/>
                    <a:lstStyle/>
                    <a:p>
                      <a:pPr algn="ctr"/>
                      <a:r>
                        <a:rPr lang="en-US">
                          <a:effectLst/>
                        </a:rPr>
                        <a:t>LTA-190</a:t>
                      </a:r>
                    </a:p>
                  </a:txBody>
                  <a:tcPr marL="0" marR="0" marT="0" marB="0" anchor="ctr"/>
                </a:tc>
                <a:tc>
                  <a:txBody>
                    <a:bodyPr/>
                    <a:lstStyle/>
                    <a:p>
                      <a:pPr lvl="0" algn="ctr">
                        <a:buNone/>
                      </a:pPr>
                      <a:r>
                        <a:rPr lang="en-US" sz="1800" b="0" i="0" u="none" strike="noStrike" noProof="0">
                          <a:solidFill>
                            <a:srgbClr val="000000"/>
                          </a:solidFill>
                          <a:effectLst/>
                        </a:rPr>
                        <a:t>Verify that the help button is visible.</a:t>
                      </a:r>
                      <a:endParaRPr lang="en-US"/>
                    </a:p>
                  </a:txBody>
                  <a:tcPr marL="0" marR="0" marT="0" marB="0" anchor="ctr"/>
                </a:tc>
                <a:tc>
                  <a:txBody>
                    <a:bodyPr/>
                    <a:lstStyle/>
                    <a:p>
                      <a:pPr lvl="0" algn="ctr">
                        <a:buNone/>
                      </a:pPr>
                      <a:r>
                        <a:rPr lang="en-US" sz="1800" b="0" i="0" u="none" strike="noStrike" noProof="0">
                          <a:solidFill>
                            <a:srgbClr val="000000"/>
                          </a:solidFill>
                          <a:effectLst/>
                          <a:latin typeface="Calibri"/>
                        </a:rPr>
                        <a:t>Ensure that help icon is visible in the header of the website.</a:t>
                      </a:r>
                      <a:br>
                        <a:rPr lang="en-US" sz="1800" b="0" i="0" u="none" strike="noStrike" noProof="0">
                          <a:solidFill>
                            <a:srgbClr val="000000"/>
                          </a:solidFill>
                          <a:effectLst/>
                          <a:latin typeface="Calibri"/>
                        </a:rPr>
                      </a:br>
                      <a:br>
                        <a:rPr lang="en-US" sz="1800" b="0" i="0" u="none" strike="noStrike" noProof="0">
                          <a:solidFill>
                            <a:srgbClr val="000000"/>
                          </a:solidFill>
                          <a:effectLst/>
                          <a:latin typeface="Calibri"/>
                        </a:rPr>
                      </a:br>
                      <a:r>
                        <a:rPr lang="en-US" sz="1800" b="0" i="0" u="none" strike="noStrike" noProof="0">
                          <a:solidFill>
                            <a:srgbClr val="000000"/>
                          </a:solidFill>
                          <a:effectLst/>
                          <a:latin typeface="Calibri"/>
                        </a:rPr>
                        <a:t>Ensure customer support contact options are available (e.g., email)</a:t>
                      </a:r>
                    </a:p>
                  </a:txBody>
                  <a:tcPr marL="0" marR="0" marT="0" marB="0" anchor="ctr"/>
                </a:tc>
                <a:tc>
                  <a:txBody>
                    <a:bodyPr/>
                    <a:lstStyle/>
                    <a:p>
                      <a:pPr lvl="0" algn="ctr">
                        <a:buNone/>
                      </a:pPr>
                      <a:r>
                        <a:rPr lang="en-US" sz="1800" b="0" i="0" u="none" strike="noStrike" noProof="0">
                          <a:solidFill>
                            <a:srgbClr val="000000"/>
                          </a:solidFill>
                          <a:effectLst/>
                          <a:latin typeface="Calibri"/>
                        </a:rPr>
                        <a:t>Open application&gt; Locate the help button.</a:t>
                      </a:r>
                      <a:endParaRPr lang="en-US">
                        <a:solidFill>
                          <a:srgbClr val="000000"/>
                        </a:solidFill>
                      </a:endParaRPr>
                    </a:p>
                  </a:txBody>
                  <a:tcPr marL="0" marR="0" marT="0" marB="0" anchor="ctr"/>
                </a:tc>
                <a:tc>
                  <a:txBody>
                    <a:bodyPr/>
                    <a:lstStyle/>
                    <a:p>
                      <a:pPr lvl="0" algn="ctr">
                        <a:buNone/>
                      </a:pPr>
                      <a:r>
                        <a:rPr lang="en-US" sz="1800" b="0" i="0" u="none" strike="noStrike" noProof="0">
                          <a:solidFill>
                            <a:srgbClr val="000000"/>
                          </a:solidFill>
                          <a:effectLst/>
                          <a:latin typeface="Calibri"/>
                        </a:rPr>
                        <a:t>Help button should be visible from the header of the website, and customer support contact options should also be available.</a:t>
                      </a:r>
                      <a:endParaRPr lang="en-US" sz="1800" b="0" i="0" u="none" strike="noStrike" noProof="0">
                        <a:effectLst/>
                        <a:latin typeface="Calibri"/>
                      </a:endParaRPr>
                    </a:p>
                    <a:p>
                      <a:pPr lvl="0" algn="ctr">
                        <a:buNone/>
                      </a:pPr>
                      <a:r>
                        <a:rPr lang="en-US" sz="1800" b="0" i="0" u="none" strike="noStrike" noProof="0">
                          <a:effectLst/>
                          <a:latin typeface="Calibri"/>
                        </a:rPr>
                        <a:t>.</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solidFill>
                            <a:srgbClr val="000000"/>
                          </a:solidFill>
                          <a:effectLst/>
                          <a:latin typeface="Calibri"/>
                        </a:rPr>
                        <a:t>Help button is visible, and customer support options are available. </a:t>
                      </a:r>
                    </a:p>
                    <a:p>
                      <a:pPr lvl="0" algn="ctr">
                        <a:buNone/>
                      </a:pPr>
                      <a:endParaRPr lang="en-US">
                        <a:effectLst/>
                      </a:endParaRP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1247497464"/>
                  </a:ext>
                </a:extLst>
              </a:tr>
              <a:tr h="2867523">
                <a:tc>
                  <a:txBody>
                    <a:bodyPr/>
                    <a:lstStyle/>
                    <a:p>
                      <a:pPr algn="ctr"/>
                      <a:r>
                        <a:rPr lang="en-US">
                          <a:effectLst/>
                        </a:rPr>
                        <a:t>LTA-138</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solidFill>
                            <a:srgbClr val="000000"/>
                          </a:solidFill>
                          <a:latin typeface="Calibri"/>
                        </a:rPr>
                        <a:t>As an admin, I want to configure the Firebase database by following the provided UML diagram, so that the database aligns with the system’s requirements and functions efficiently.</a:t>
                      </a:r>
                      <a:endParaRPr lang="en-US">
                        <a:solidFill>
                          <a:srgbClr val="000000"/>
                        </a:solidFill>
                      </a:endParaRPr>
                    </a:p>
                    <a:p>
                      <a:pPr lvl="0" algn="ctr">
                        <a:lnSpc>
                          <a:spcPct val="100000"/>
                        </a:lnSpc>
                        <a:spcBef>
                          <a:spcPts val="0"/>
                        </a:spcBef>
                        <a:spcAft>
                          <a:spcPts val="0"/>
                        </a:spcAft>
                        <a:buNone/>
                      </a:pPr>
                      <a:endParaRPr lang="en-US" sz="1100" b="1" i="0" u="none" strike="noStrike" noProof="0">
                        <a:solidFill>
                          <a:srgbClr val="172B4D"/>
                        </a:solidFill>
                        <a:latin typeface="Calibri"/>
                      </a:endParaRPr>
                    </a:p>
                    <a:p>
                      <a:pPr lvl="0" algn="ctr">
                        <a:lnSpc>
                          <a:spcPct val="100000"/>
                        </a:lnSpc>
                        <a:spcBef>
                          <a:spcPts val="0"/>
                        </a:spcBef>
                        <a:spcAft>
                          <a:spcPts val="0"/>
                        </a:spcAft>
                        <a:buNone/>
                      </a:pPr>
                      <a:endParaRPr lang="en-US"/>
                    </a:p>
                  </a:txBody>
                  <a:tcPr marL="0" marR="0" marT="0" marB="0" anchor="ctr"/>
                </a:tc>
                <a:tc>
                  <a:txBody>
                    <a:bodyPr/>
                    <a:lstStyle/>
                    <a:p>
                      <a:pPr algn="ctr"/>
                      <a:r>
                        <a:rPr lang="en-US">
                          <a:effectLst/>
                        </a:rPr>
                        <a:t>LTA-171</a:t>
                      </a:r>
                    </a:p>
                  </a:txBody>
                  <a:tcPr marL="0" marR="0" marT="0" marB="0" anchor="ctr"/>
                </a:tc>
                <a:tc>
                  <a:txBody>
                    <a:bodyPr/>
                    <a:lstStyle/>
                    <a:p>
                      <a:pPr lvl="0" algn="ctr">
                        <a:buNone/>
                      </a:pPr>
                      <a:r>
                        <a:rPr lang="en-US" sz="1800" b="0" i="0" u="none" strike="noStrike" noProof="0">
                          <a:solidFill>
                            <a:srgbClr val="000000"/>
                          </a:solidFill>
                          <a:effectLst/>
                          <a:latin typeface="Calibri"/>
                        </a:rPr>
                        <a:t>Verify Database connection. </a:t>
                      </a:r>
                    </a:p>
                  </a:txBody>
                  <a:tcPr marL="0" marR="0" marT="0" marB="0" anchor="ctr"/>
                </a:tc>
                <a:tc>
                  <a:txBody>
                    <a:bodyPr/>
                    <a:lstStyle/>
                    <a:p>
                      <a:pPr marL="0" lvl="0" indent="0" algn="ctr">
                        <a:buNone/>
                      </a:pPr>
                      <a:r>
                        <a:rPr lang="en-US" sz="1800" b="0" i="0" u="none" strike="noStrike" noProof="0">
                          <a:solidFill>
                            <a:srgbClr val="000000"/>
                          </a:solidFill>
                          <a:effectLst/>
                          <a:latin typeface="Calibri"/>
                        </a:rPr>
                        <a:t>Ensure the Firebase database structure matches the provided UML diagram.</a:t>
                      </a:r>
                      <a:br>
                        <a:rPr lang="en-US" sz="1800" b="0" i="0" u="none" strike="noStrike" noProof="0">
                          <a:solidFill>
                            <a:srgbClr val="000000"/>
                          </a:solidFill>
                          <a:effectLst/>
                          <a:latin typeface="Calibri"/>
                        </a:rPr>
                      </a:br>
                      <a:br>
                        <a:rPr lang="en-US" sz="1800" b="0" i="0" u="none" strike="noStrike" noProof="0">
                          <a:solidFill>
                            <a:srgbClr val="000000"/>
                          </a:solidFill>
                          <a:effectLst/>
                          <a:latin typeface="Calibri"/>
                        </a:rPr>
                      </a:br>
                      <a:r>
                        <a:rPr lang="en-US" sz="1800" b="0" i="0" u="none" strike="noStrike" noProof="0">
                          <a:solidFill>
                            <a:srgbClr val="000000"/>
                          </a:solidFill>
                          <a:effectLst/>
                          <a:latin typeface="Calibri"/>
                        </a:rPr>
                        <a:t>Ensure that entities and relationships are set up as per the UML diagram.</a:t>
                      </a:r>
                      <a:br>
                        <a:rPr lang="en-US" sz="1800" b="0" i="0" u="none" strike="noStrike" noProof="0">
                          <a:solidFill>
                            <a:srgbClr val="000000"/>
                          </a:solidFill>
                          <a:effectLst/>
                          <a:latin typeface="Calibri"/>
                        </a:rPr>
                      </a:br>
                      <a:br>
                        <a:rPr lang="en-US" sz="1800" b="0" i="0" u="none" strike="noStrike" noProof="0">
                          <a:solidFill>
                            <a:srgbClr val="000000"/>
                          </a:solidFill>
                          <a:effectLst/>
                          <a:latin typeface="Calibri"/>
                        </a:rPr>
                      </a:br>
                      <a:r>
                        <a:rPr lang="en-US" sz="1800" b="0" i="0" u="none" strike="noStrike" noProof="0">
                          <a:solidFill>
                            <a:srgbClr val="000000"/>
                          </a:solidFill>
                          <a:effectLst/>
                          <a:latin typeface="Calibri"/>
                        </a:rPr>
                        <a:t>Test Create, Read, Update, and Delete operations.</a:t>
                      </a:r>
                      <a:endParaRPr lang="en-US">
                        <a:solidFill>
                          <a:srgbClr val="000000"/>
                        </a:solidFill>
                      </a:endParaRPr>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latin typeface="Calibri"/>
                        </a:rPr>
                        <a:t> </a:t>
                      </a:r>
                      <a:r>
                        <a:rPr lang="en-US" sz="1800" b="0" i="0" u="none" strike="noStrike" noProof="0">
                          <a:effectLst/>
                        </a:rPr>
                        <a:t>Open project in the Firebase Console.</a:t>
                      </a:r>
                      <a:endParaRPr lang="en-US" b="0"/>
                    </a:p>
                    <a:p>
                      <a:pPr marL="0" lvl="0" indent="0" algn="ctr">
                        <a:lnSpc>
                          <a:spcPct val="100000"/>
                        </a:lnSpc>
                        <a:spcBef>
                          <a:spcPts val="0"/>
                        </a:spcBef>
                        <a:spcAft>
                          <a:spcPts val="0"/>
                        </a:spcAft>
                        <a:buNone/>
                      </a:pPr>
                      <a:r>
                        <a:rPr lang="en-US" sz="1800" b="0" i="0" u="none" strike="noStrike" noProof="0">
                          <a:effectLst/>
                        </a:rPr>
                        <a:t>Go to Database &gt; Data.</a:t>
                      </a:r>
                      <a:endParaRPr lang="en-US" b="0"/>
                    </a:p>
                    <a:p>
                      <a:pPr marL="0" lvl="0" indent="0" algn="ctr">
                        <a:lnSpc>
                          <a:spcPct val="100000"/>
                        </a:lnSpc>
                        <a:spcBef>
                          <a:spcPts val="0"/>
                        </a:spcBef>
                        <a:spcAft>
                          <a:spcPts val="0"/>
                        </a:spcAft>
                        <a:buNone/>
                      </a:pPr>
                      <a:r>
                        <a:rPr lang="en-US" sz="1800" b="0" i="0" u="none" strike="noStrike" noProof="0">
                          <a:effectLst/>
                        </a:rPr>
                        <a:t>Add, edit, or delete entries and verify real-time updates in the application.</a:t>
                      </a:r>
                      <a:endParaRPr lang="en-US" b="0"/>
                    </a:p>
                    <a:p>
                      <a:pPr lvl="0" algn="ctr">
                        <a:buNone/>
                      </a:pPr>
                      <a:endParaRPr lang="en-US" sz="1800" b="0" i="0" u="none" strike="noStrike" noProof="0">
                        <a:effectLst/>
                      </a:endParaRPr>
                    </a:p>
                  </a:txBody>
                  <a:tcPr marL="0" marR="0" marT="0" marB="0" anchor="ctr"/>
                </a:tc>
                <a:tc>
                  <a:txBody>
                    <a:bodyPr/>
                    <a:lstStyle/>
                    <a:p>
                      <a:pPr lvl="0" algn="ctr">
                        <a:buNone/>
                      </a:pPr>
                      <a:r>
                        <a:rPr lang="en-US" sz="1800" b="0" i="0" u="none" strike="noStrike" noProof="0">
                          <a:solidFill>
                            <a:srgbClr val="000000"/>
                          </a:solidFill>
                          <a:effectLst/>
                          <a:latin typeface="Calibri"/>
                        </a:rPr>
                        <a:t>The Firebase database collections and documents should align exactly with the UML diagram.</a:t>
                      </a:r>
                      <a:endParaRPr lang="en-US">
                        <a:solidFill>
                          <a:srgbClr val="000000"/>
                        </a:solidFill>
                      </a:endParaRPr>
                    </a:p>
                    <a:p>
                      <a:pPr lvl="0" algn="ctr">
                        <a:buNone/>
                      </a:pPr>
                      <a:endParaRPr lang="en-US" sz="1800" b="0" i="0" u="none" strike="noStrike" noProof="0">
                        <a:effectLst/>
                      </a:endParaRPr>
                    </a:p>
                    <a:p>
                      <a:pPr lvl="0" algn="ctr">
                        <a:buNone/>
                      </a:pPr>
                      <a:endParaRPr lang="en-US" sz="1800" b="0" i="0" u="none" strike="noStrike" noProof="0">
                        <a:effectLst/>
                        <a:latin typeface="Calibri"/>
                      </a:endParaRPr>
                    </a:p>
                  </a:txBody>
                  <a:tcPr marL="0" marR="0" marT="0" marB="0" anchor="ctr"/>
                </a:tc>
                <a:tc>
                  <a:txBody>
                    <a:bodyPr/>
                    <a:lstStyle/>
                    <a:p>
                      <a:pPr lvl="0" algn="ctr">
                        <a:buNone/>
                      </a:pPr>
                      <a:r>
                        <a:rPr lang="en-US" sz="1800" b="0" i="0" u="none" strike="noStrike" noProof="0">
                          <a:solidFill>
                            <a:srgbClr val="000000"/>
                          </a:solidFill>
                          <a:effectLst/>
                          <a:latin typeface="Calibri"/>
                        </a:rPr>
                        <a:t>Database is configured as per provided UML diagram. </a:t>
                      </a:r>
                      <a:endParaRPr lang="en-US"/>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537154947"/>
                  </a:ext>
                </a:extLst>
              </a:tr>
              <a:tr h="2650286">
                <a:tc>
                  <a:txBody>
                    <a:bodyPr/>
                    <a:lstStyle/>
                    <a:p>
                      <a:pPr algn="ctr"/>
                      <a:r>
                        <a:rPr lang="en-US">
                          <a:effectLst/>
                        </a:rPr>
                        <a:t>LTA-131</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solidFill>
                            <a:srgbClr val="000000"/>
                          </a:solidFill>
                          <a:latin typeface="Calibri"/>
                        </a:rPr>
                        <a:t>As a multilinguistic, I want all my past translations to be saved so that I can access my full translation history at any time.</a:t>
                      </a:r>
                    </a:p>
                    <a:p>
                      <a:pPr lvl="0" algn="ctr">
                        <a:buNone/>
                      </a:pPr>
                      <a:endParaRPr lang="en-US" sz="1800" b="0" i="0" u="none" strike="noStrike" noProof="0">
                        <a:effectLst/>
                        <a:latin typeface="Calibri"/>
                      </a:endParaRPr>
                    </a:p>
                  </a:txBody>
                  <a:tcPr marL="0" marR="0" marT="0" marB="0" anchor="ctr"/>
                </a:tc>
                <a:tc>
                  <a:txBody>
                    <a:bodyPr/>
                    <a:lstStyle/>
                    <a:p>
                      <a:pPr algn="ctr"/>
                      <a:r>
                        <a:rPr lang="en-US">
                          <a:effectLst/>
                        </a:rPr>
                        <a:t>LTA-165</a:t>
                      </a:r>
                    </a:p>
                  </a:txBody>
                  <a:tcPr marL="0" marR="0" marT="0" marB="0" anchor="ctr"/>
                </a:tc>
                <a:tc>
                  <a:txBody>
                    <a:bodyPr/>
                    <a:lstStyle/>
                    <a:p>
                      <a:pPr lvl="0" algn="ctr">
                        <a:buNone/>
                      </a:pPr>
                      <a:r>
                        <a:rPr lang="en-US" sz="1800" b="0" i="0" u="none" strike="noStrike" noProof="0">
                          <a:solidFill>
                            <a:srgbClr val="000000"/>
                          </a:solidFill>
                          <a:effectLst/>
                          <a:latin typeface="Calibri"/>
                        </a:rPr>
                        <a:t>Verify Translation Auto-Save Functionality.</a:t>
                      </a:r>
                      <a:endParaRPr lang="en-US"/>
                    </a:p>
                  </a:txBody>
                  <a:tcPr marL="0" marR="0" marT="0" marB="0" anchor="ctr"/>
                </a:tc>
                <a:tc>
                  <a:txBody>
                    <a:bodyPr/>
                    <a:lstStyle/>
                    <a:p>
                      <a:pPr lvl="0" algn="ctr">
                        <a:buNone/>
                      </a:pPr>
                      <a:r>
                        <a:rPr lang="en-US" sz="1800" b="0" i="0" u="none" strike="noStrike" noProof="0">
                          <a:solidFill>
                            <a:srgbClr val="000000"/>
                          </a:solidFill>
                          <a:effectLst/>
                          <a:latin typeface="Calibri"/>
                        </a:rPr>
                        <a:t>Confirm that translations are saved automatically after being generated.</a:t>
                      </a:r>
                      <a:br>
                        <a:rPr lang="en-US" sz="1800" b="0" i="0" u="none" strike="noStrike" noProof="0">
                          <a:solidFill>
                            <a:srgbClr val="000000"/>
                          </a:solidFill>
                          <a:effectLst/>
                          <a:latin typeface="Calibri"/>
                        </a:rPr>
                      </a:br>
                      <a:r>
                        <a:rPr lang="en-US" sz="1800" b="0" i="0" u="none" strike="noStrike" noProof="0">
                          <a:solidFill>
                            <a:srgbClr val="000000"/>
                          </a:solidFill>
                          <a:effectLst/>
                          <a:latin typeface="Calibri"/>
                        </a:rPr>
                        <a:t>Ensure users can view their full translation history in the dedicated section.</a:t>
                      </a:r>
                      <a:br>
                        <a:rPr lang="en-US" sz="1800" b="0" i="0" u="none" strike="noStrike" noProof="0">
                          <a:solidFill>
                            <a:srgbClr val="000000"/>
                          </a:solidFill>
                          <a:effectLst/>
                          <a:latin typeface="Calibri"/>
                        </a:rPr>
                      </a:br>
                      <a:r>
                        <a:rPr lang="en-US" sz="1800" b="0" i="0" u="none" strike="noStrike" noProof="0">
                          <a:solidFill>
                            <a:srgbClr val="000000"/>
                          </a:solidFill>
                          <a:effectLst/>
                          <a:latin typeface="Calibri"/>
                        </a:rPr>
                        <a:t>Ensure translations are displayed in chronological order.</a:t>
                      </a:r>
                      <a:endParaRPr lang="en-US">
                        <a:solidFill>
                          <a:srgbClr val="000000"/>
                        </a:solidFill>
                        <a:latin typeface="Calibri"/>
                      </a:endParaRPr>
                    </a:p>
                  </a:txBody>
                  <a:tcPr marL="0" marR="0" marT="0" marB="0" anchor="ctr"/>
                </a:tc>
                <a:tc>
                  <a:txBody>
                    <a:bodyPr/>
                    <a:lstStyle/>
                    <a:p>
                      <a:pPr lvl="0" algn="ctr">
                        <a:buNone/>
                      </a:pPr>
                      <a:r>
                        <a:rPr lang="en-US" sz="1800" b="0" i="0" u="none" strike="noStrike" noProof="0">
                          <a:solidFill>
                            <a:srgbClr val="000000"/>
                          </a:solidFill>
                          <a:effectLst/>
                          <a:latin typeface="Calibri"/>
                        </a:rPr>
                        <a:t>Generate a translation &gt; Navigate to the "Translation History" section </a:t>
                      </a:r>
                    </a:p>
                  </a:txBody>
                  <a:tcPr marL="0" marR="0" marT="0" marB="0" anchor="ctr"/>
                </a:tc>
                <a:tc>
                  <a:txBody>
                    <a:bodyPr/>
                    <a:lstStyle/>
                    <a:p>
                      <a:pPr lvl="0" algn="ctr">
                        <a:buNone/>
                      </a:pPr>
                      <a:r>
                        <a:rPr lang="en-US"/>
                        <a:t>The system should automatically save all translations made by the user.</a:t>
                      </a:r>
                    </a:p>
                  </a:txBody>
                  <a:tcPr marL="0" marR="0" marT="0" marB="0" anchor="ctr"/>
                </a:tc>
                <a:tc>
                  <a:txBody>
                    <a:bodyPr/>
                    <a:lstStyle/>
                    <a:p>
                      <a:pPr lvl="0" algn="ctr">
                        <a:buNone/>
                      </a:pPr>
                      <a:br>
                        <a:rPr lang="en-US">
                          <a:effectLst/>
                        </a:rPr>
                      </a:br>
                      <a:r>
                        <a:rPr lang="en-US" sz="1800" b="0" i="0" u="none" strike="noStrike" noProof="0">
                          <a:solidFill>
                            <a:srgbClr val="000000"/>
                          </a:solidFill>
                          <a:effectLst/>
                          <a:latin typeface="Calibri"/>
                        </a:rPr>
                        <a:t>Translations are saved and displayed in chronological order, with the most recent at the top.</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086162298"/>
                  </a:ext>
                </a:extLst>
              </a:tr>
            </a:tbl>
          </a:graphicData>
        </a:graphic>
      </p:graphicFrame>
      <p:sp>
        <p:nvSpPr>
          <p:cNvPr id="6" name="TextBox 5">
            <a:extLst>
              <a:ext uri="{FF2B5EF4-FFF2-40B4-BE49-F238E27FC236}">
                <a16:creationId xmlns:a16="http://schemas.microsoft.com/office/drawing/2014/main" id="{7649D07D-45B1-6518-C804-2BAF6B81ED1E}"/>
              </a:ext>
            </a:extLst>
          </p:cNvPr>
          <p:cNvSpPr txBox="1"/>
          <p:nvPr/>
        </p:nvSpPr>
        <p:spPr>
          <a:xfrm>
            <a:off x="13650247" y="102992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351614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2031248211"/>
              </p:ext>
            </p:extLst>
          </p:nvPr>
        </p:nvGraphicFramePr>
        <p:xfrm>
          <a:off x="336176" y="1378323"/>
          <a:ext cx="17642511" cy="8823624"/>
        </p:xfrm>
        <a:graphic>
          <a:graphicData uri="http://schemas.openxmlformats.org/drawingml/2006/table">
            <a:tbl>
              <a:tblPr bandRow="1">
                <a:tableStyleId>{775DCB02-9BB8-47FD-8907-85C794F793BA}</a:tableStyleId>
              </a:tblPr>
              <a:tblGrid>
                <a:gridCol w="768517">
                  <a:extLst>
                    <a:ext uri="{9D8B030D-6E8A-4147-A177-3AD203B41FA5}">
                      <a16:colId xmlns:a16="http://schemas.microsoft.com/office/drawing/2014/main" val="2350257973"/>
                    </a:ext>
                  </a:extLst>
                </a:gridCol>
                <a:gridCol w="3876011">
                  <a:extLst>
                    <a:ext uri="{9D8B030D-6E8A-4147-A177-3AD203B41FA5}">
                      <a16:colId xmlns:a16="http://schemas.microsoft.com/office/drawing/2014/main" val="2529493629"/>
                    </a:ext>
                  </a:extLst>
                </a:gridCol>
                <a:gridCol w="1286432">
                  <a:extLst>
                    <a:ext uri="{9D8B030D-6E8A-4147-A177-3AD203B41FA5}">
                      <a16:colId xmlns:a16="http://schemas.microsoft.com/office/drawing/2014/main" val="4191621324"/>
                    </a:ext>
                  </a:extLst>
                </a:gridCol>
                <a:gridCol w="1629666">
                  <a:extLst>
                    <a:ext uri="{9D8B030D-6E8A-4147-A177-3AD203B41FA5}">
                      <a16:colId xmlns:a16="http://schemas.microsoft.com/office/drawing/2014/main" val="4282670485"/>
                    </a:ext>
                  </a:extLst>
                </a:gridCol>
                <a:gridCol w="3649725">
                  <a:extLst>
                    <a:ext uri="{9D8B030D-6E8A-4147-A177-3AD203B41FA5}">
                      <a16:colId xmlns:a16="http://schemas.microsoft.com/office/drawing/2014/main" val="3957514475"/>
                    </a:ext>
                  </a:extLst>
                </a:gridCol>
                <a:gridCol w="1518046">
                  <a:extLst>
                    <a:ext uri="{9D8B030D-6E8A-4147-A177-3AD203B41FA5}">
                      <a16:colId xmlns:a16="http://schemas.microsoft.com/office/drawing/2014/main" val="2713913269"/>
                    </a:ext>
                  </a:extLst>
                </a:gridCol>
                <a:gridCol w="1990406">
                  <a:extLst>
                    <a:ext uri="{9D8B030D-6E8A-4147-A177-3AD203B41FA5}">
                      <a16:colId xmlns:a16="http://schemas.microsoft.com/office/drawing/2014/main" val="2873977178"/>
                    </a:ext>
                  </a:extLst>
                </a:gridCol>
                <a:gridCol w="2121780">
                  <a:extLst>
                    <a:ext uri="{9D8B030D-6E8A-4147-A177-3AD203B41FA5}">
                      <a16:colId xmlns:a16="http://schemas.microsoft.com/office/drawing/2014/main" val="1401851469"/>
                    </a:ext>
                  </a:extLst>
                </a:gridCol>
                <a:gridCol w="801928">
                  <a:extLst>
                    <a:ext uri="{9D8B030D-6E8A-4147-A177-3AD203B41FA5}">
                      <a16:colId xmlns:a16="http://schemas.microsoft.com/office/drawing/2014/main" val="3355201330"/>
                    </a:ext>
                  </a:extLst>
                </a:gridCol>
              </a:tblGrid>
              <a:tr h="556780">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a:t>
                      </a:r>
                      <a:endParaRPr lang="en-US"/>
                    </a:p>
                    <a:p>
                      <a:pPr lvl="0" algn="ctr">
                        <a:buNone/>
                      </a:pPr>
                      <a:r>
                        <a:rPr lang="en-US" sz="2000" b="1">
                          <a:effectLst/>
                        </a:rPr>
                        <a:t>Fail</a:t>
                      </a:r>
                    </a:p>
                  </a:txBody>
                  <a:tcPr marL="0" marR="0" marT="0" marB="0" anchor="ctr"/>
                </a:tc>
                <a:extLst>
                  <a:ext uri="{0D108BD9-81ED-4DB2-BD59-A6C34878D82A}">
                    <a16:rowId xmlns:a16="http://schemas.microsoft.com/office/drawing/2014/main" val="4166831240"/>
                  </a:ext>
                </a:extLst>
              </a:tr>
              <a:tr h="2453304">
                <a:tc>
                  <a:txBody>
                    <a:bodyPr/>
                    <a:lstStyle/>
                    <a:p>
                      <a:pPr algn="ctr"/>
                      <a:r>
                        <a:rPr lang="en-US">
                          <a:effectLst/>
                        </a:rPr>
                        <a:t>LTA-134</a:t>
                      </a:r>
                    </a:p>
                  </a:txBody>
                  <a:tcPr marL="0" marR="0" marT="0" marB="0" anchor="ctr"/>
                </a:tc>
                <a:tc>
                  <a:txBody>
                    <a:bodyPr/>
                    <a:lstStyle/>
                    <a:p>
                      <a:pPr lvl="0" algn="ctr">
                        <a:buNone/>
                      </a:pPr>
                      <a:r>
                        <a:rPr lang="en-US" sz="1800" b="0" i="0" u="none" strike="noStrike" noProof="0">
                          <a:solidFill>
                            <a:schemeClr val="tx1"/>
                          </a:solidFill>
                          <a:effectLst/>
                        </a:rPr>
                        <a:t>As a </a:t>
                      </a:r>
                      <a:r>
                        <a:rPr lang="en-US" sz="1800" b="0" i="0" u="none" strike="noStrike" noProof="0">
                          <a:solidFill>
                            <a:schemeClr val="tx1"/>
                          </a:solidFill>
                          <a:effectLst/>
                          <a:latin typeface="Calibri"/>
                        </a:rPr>
                        <a:t>professional</a:t>
                      </a:r>
                      <a:r>
                        <a:rPr lang="en-US" sz="1800" b="0" i="0" u="none" strike="noStrike" noProof="0">
                          <a:solidFill>
                            <a:schemeClr val="tx1"/>
                          </a:solidFill>
                          <a:effectLst/>
                        </a:rPr>
                        <a:t>, I want to delete the translations from the history section so that others may not be able to see my translations.</a:t>
                      </a:r>
                      <a:endParaRPr lang="en-US">
                        <a:solidFill>
                          <a:schemeClr val="tx1"/>
                        </a:solidFill>
                      </a:endParaRPr>
                    </a:p>
                  </a:txBody>
                  <a:tcPr marL="0" marR="0" marT="0" marB="0" anchor="ctr"/>
                </a:tc>
                <a:tc>
                  <a:txBody>
                    <a:bodyPr/>
                    <a:lstStyle/>
                    <a:p>
                      <a:pPr algn="ctr"/>
                      <a:r>
                        <a:rPr lang="en-US">
                          <a:effectLst/>
                        </a:rPr>
                        <a:t>LTA-183</a:t>
                      </a:r>
                    </a:p>
                  </a:txBody>
                  <a:tcPr marL="0" marR="0" marT="0" marB="0" anchor="ctr"/>
                </a:tc>
                <a:tc>
                  <a:txBody>
                    <a:bodyPr/>
                    <a:lstStyle/>
                    <a:p>
                      <a:pPr lvl="0" algn="ctr">
                        <a:buNone/>
                      </a:pPr>
                      <a:r>
                        <a:rPr lang="en-US" sz="1800" b="0" i="0" u="none" strike="noStrike" noProof="0">
                          <a:effectLst/>
                        </a:rPr>
                        <a:t>Verify Delete Button Presence in "Translation History"</a:t>
                      </a:r>
                      <a:endParaRPr lang="en-US"/>
                    </a:p>
                  </a:txBody>
                  <a:tcPr marL="0" marR="0" marT="0" marB="0" anchor="ctr"/>
                </a:tc>
                <a:tc>
                  <a:txBody>
                    <a:bodyPr/>
                    <a:lstStyle/>
                    <a:p>
                      <a:pPr lvl="0" algn="ctr">
                        <a:buNone/>
                      </a:pPr>
                      <a:r>
                        <a:rPr lang="en-US" sz="1800" b="0" i="0" u="none" strike="noStrike" noProof="0">
                          <a:effectLst/>
                        </a:rPr>
                        <a:t>Ensure each translation has a delete button.</a:t>
                      </a:r>
                      <a:endParaRPr lang="en-US"/>
                    </a:p>
                    <a:p>
                      <a:pPr lvl="0" algn="ctr">
                        <a:buNone/>
                      </a:pPr>
                      <a:endParaRPr lang="en-US" sz="1800" b="0" i="0" u="none" strike="noStrike" noProof="0">
                        <a:effectLst/>
                      </a:endParaRPr>
                    </a:p>
                    <a:p>
                      <a:pPr lvl="0" algn="ctr">
                        <a:buNone/>
                      </a:pPr>
                      <a:r>
                        <a:rPr lang="en-US" sz="1800" b="0" i="0" u="none" strike="noStrike" noProof="0">
                          <a:effectLst/>
                        </a:rPr>
                        <a:t>Ensure deleted translations cannot be restored.</a:t>
                      </a:r>
                      <a:br>
                        <a:rPr lang="en-US">
                          <a:effectLst/>
                        </a:rPr>
                      </a:br>
                      <a:endParaRPr lang="en-US">
                        <a:effectLst/>
                      </a:endParaRPr>
                    </a:p>
                  </a:txBody>
                  <a:tcPr marL="0" marR="0" marT="0" marB="0" anchor="ctr"/>
                </a:tc>
                <a:tc>
                  <a:txBody>
                    <a:bodyPr/>
                    <a:lstStyle/>
                    <a:p>
                      <a:pPr lvl="0" algn="ctr">
                        <a:buNone/>
                      </a:pPr>
                      <a:r>
                        <a:rPr lang="en-US" sz="1800" b="0" i="0" u="none" strike="noStrike" noProof="0">
                          <a:effectLst/>
                        </a:rPr>
                        <a:t>Navigate to the Translation History section &gt; Click clear history.</a:t>
                      </a:r>
                      <a:endParaRPr lang="en-US"/>
                    </a:p>
                  </a:txBody>
                  <a:tcPr marL="0" marR="0" marT="0" marB="0" anchor="ctr"/>
                </a:tc>
                <a:tc>
                  <a:txBody>
                    <a:bodyPr/>
                    <a:lstStyle/>
                    <a:p>
                      <a:pPr lvl="0" algn="ctr">
                        <a:buNone/>
                      </a:pPr>
                      <a:r>
                        <a:rPr lang="en-US" sz="1800" b="0" i="0" u="none" strike="noStrike" noProof="0">
                          <a:effectLst/>
                        </a:rPr>
                        <a:t>Past translations  should be deleted when clicking on clear history button.</a:t>
                      </a:r>
                    </a:p>
                    <a:p>
                      <a:pPr lvl="0" algn="ctr">
                        <a:buNone/>
                      </a:pPr>
                      <a:endParaRPr lang="en-US" sz="1800" b="0" i="0" u="none" strike="noStrike" noProof="0">
                        <a:effectLst/>
                      </a:endParaRPr>
                    </a:p>
                    <a:p>
                      <a:pPr lvl="0" algn="ctr">
                        <a:buNone/>
                      </a:pPr>
                      <a:r>
                        <a:rPr lang="en-US" sz="1800" b="0" i="0" u="none" strike="noStrike" noProof="0">
                          <a:effectLst/>
                          <a:latin typeface="Calibri"/>
                        </a:rPr>
                        <a:t> Translations should permanently remove from the history section.</a:t>
                      </a:r>
                      <a:endParaRPr lang="en-US"/>
                    </a:p>
                  </a:txBody>
                  <a:tcPr marL="0" marR="0" marT="0" marB="0" anchor="ctr"/>
                </a:tc>
                <a:tc>
                  <a:txBody>
                    <a:bodyPr/>
                    <a:lstStyle/>
                    <a:p>
                      <a:pPr algn="ctr"/>
                      <a:r>
                        <a:rPr lang="en-US">
                          <a:effectLst/>
                        </a:rPr>
                        <a:t>Translations are deleted and cannot be restored. </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1247497464"/>
                  </a:ext>
                </a:extLst>
              </a:tr>
              <a:tr h="2453304">
                <a:tc>
                  <a:txBody>
                    <a:bodyPr/>
                    <a:lstStyle/>
                    <a:p>
                      <a:pPr algn="ctr"/>
                      <a:r>
                        <a:rPr lang="en-US">
                          <a:effectLst/>
                        </a:rPr>
                        <a:t>LTA-135</a:t>
                      </a:r>
                    </a:p>
                  </a:txBody>
                  <a:tcPr marL="0" marR="0" marT="0" marB="0" anchor="ctr"/>
                </a:tc>
                <a:tc>
                  <a:txBody>
                    <a:bodyPr/>
                    <a:lstStyle/>
                    <a:p>
                      <a:pPr lvl="0" algn="ctr">
                        <a:lnSpc>
                          <a:spcPct val="100000"/>
                        </a:lnSpc>
                        <a:spcBef>
                          <a:spcPts val="0"/>
                        </a:spcBef>
                        <a:spcAft>
                          <a:spcPts val="0"/>
                        </a:spcAft>
                        <a:buNone/>
                      </a:pPr>
                      <a:r>
                        <a:rPr lang="en-US"/>
                        <a:t>As a </a:t>
                      </a:r>
                      <a:r>
                        <a:rPr lang="en-US" sz="1800" b="0" i="0" u="none" strike="noStrike" noProof="0">
                          <a:solidFill>
                            <a:srgbClr val="000000"/>
                          </a:solidFill>
                          <a:latin typeface="Calibri"/>
                        </a:rPr>
                        <a:t>accountant</a:t>
                      </a:r>
                      <a:r>
                        <a:rPr lang="en-US"/>
                        <a:t>, I want to be able to reuse my past translations, so that I can revisit previous translations without re-entering the same text.</a:t>
                      </a:r>
                    </a:p>
                  </a:txBody>
                  <a:tcPr marL="0" marR="0" marT="0" marB="0" anchor="ctr"/>
                </a:tc>
                <a:tc>
                  <a:txBody>
                    <a:bodyPr/>
                    <a:lstStyle/>
                    <a:p>
                      <a:pPr algn="ctr"/>
                      <a:r>
                        <a:rPr lang="en-US">
                          <a:effectLst/>
                        </a:rPr>
                        <a:t>LTA-163</a:t>
                      </a:r>
                    </a:p>
                  </a:txBody>
                  <a:tcPr marL="0" marR="0" marT="0" marB="0" anchor="ctr"/>
                </a:tc>
                <a:tc>
                  <a:txBody>
                    <a:bodyPr/>
                    <a:lstStyle/>
                    <a:p>
                      <a:pPr lvl="0" algn="ctr">
                        <a:buNone/>
                      </a:pPr>
                      <a:r>
                        <a:rPr lang="en-US" sz="1800" b="0" i="0" u="none" strike="noStrike" noProof="0">
                          <a:effectLst/>
                        </a:rPr>
                        <a:t>Verify Translation History Visibility</a:t>
                      </a:r>
                      <a:endParaRPr lang="en-US"/>
                    </a:p>
                  </a:txBody>
                  <a:tcPr marL="0" marR="0" marT="0" marB="0" anchor="ctr"/>
                </a:tc>
                <a:tc>
                  <a:txBody>
                    <a:bodyPr/>
                    <a:lstStyle/>
                    <a:p>
                      <a:pPr lvl="0" algn="ctr">
                        <a:buNone/>
                      </a:pPr>
                      <a:r>
                        <a:rPr lang="en-US" sz="1800" b="0" i="0" u="none" strike="noStrike" noProof="0">
                          <a:effectLst/>
                        </a:rPr>
                        <a:t>Ensure the list of past translations is visible.</a:t>
                      </a:r>
                      <a:br>
                        <a:rPr lang="en-US">
                          <a:effectLst/>
                        </a:rPr>
                      </a:br>
                      <a:br>
                        <a:rPr lang="en-US">
                          <a:effectLst/>
                        </a:rPr>
                      </a:br>
                      <a:r>
                        <a:rPr lang="en-US" sz="1800" b="0" i="0" u="none" strike="noStrike" noProof="0">
                          <a:effectLst/>
                        </a:rPr>
                        <a:t>Ensure smooth reuse of translations.</a:t>
                      </a:r>
                      <a:br>
                        <a:rPr lang="en-US">
                          <a:effectLst/>
                        </a:rPr>
                      </a:br>
                      <a:endParaRPr lang="en-US">
                        <a:effectLst/>
                      </a:endParaRPr>
                    </a:p>
                  </a:txBody>
                  <a:tcPr marL="0" marR="0" marT="0" marB="0" anchor="ctr"/>
                </a:tc>
                <a:tc>
                  <a:txBody>
                    <a:bodyPr/>
                    <a:lstStyle/>
                    <a:p>
                      <a:pPr lvl="0" algn="ctr">
                        <a:buNone/>
                      </a:pPr>
                      <a:r>
                        <a:rPr lang="en-US" sz="1800" b="0" i="0" u="none" strike="noStrike" noProof="0">
                          <a:effectLst/>
                        </a:rPr>
                        <a:t>Navigate to the Translation History section &gt; Check for the presence of a list of past translations.</a:t>
                      </a:r>
                      <a:endParaRPr lang="en-US"/>
                    </a:p>
                  </a:txBody>
                  <a:tcPr marL="0" marR="0" marT="0" marB="0" anchor="ctr"/>
                </a:tc>
                <a:tc>
                  <a:txBody>
                    <a:bodyPr/>
                    <a:lstStyle/>
                    <a:p>
                      <a:pPr lvl="0" algn="ctr">
                        <a:buNone/>
                      </a:pPr>
                      <a:r>
                        <a:rPr lang="en-US" sz="1800" b="0" i="0" u="none" strike="noStrike" noProof="0">
                          <a:effectLst/>
                        </a:rPr>
                        <a:t>A list of past translations should be displayed in the Translation History section.</a:t>
                      </a:r>
                    </a:p>
                    <a:p>
                      <a:pPr lvl="0" algn="ctr">
                        <a:buNone/>
                      </a:pPr>
                      <a:endParaRPr lang="en-US" sz="1800" b="0" i="0" u="none" strike="noStrike" noProof="0">
                        <a:effectLst/>
                      </a:endParaRPr>
                    </a:p>
                    <a:p>
                      <a:pPr lvl="0" algn="ctr">
                        <a:buNone/>
                      </a:pPr>
                      <a:r>
                        <a:rPr lang="en-US" sz="1800" b="0" i="0" u="none" strike="noStrike" noProof="0">
                          <a:effectLst/>
                          <a:latin typeface="Calibri"/>
                        </a:rPr>
                        <a:t>The selected translation should  remain available and can be reused after logging back in.</a:t>
                      </a:r>
                      <a:endParaRPr lang="en-US"/>
                    </a:p>
                  </a:txBody>
                  <a:tcPr marL="0" marR="0" marT="0" marB="0" anchor="ctr"/>
                </a:tc>
                <a:tc>
                  <a:txBody>
                    <a:bodyPr/>
                    <a:lstStyle/>
                    <a:p>
                      <a:pPr algn="ctr"/>
                      <a:r>
                        <a:rPr lang="en-US">
                          <a:effectLst/>
                        </a:rPr>
                        <a:t>List of past translations is displayed, and translations can be reused.</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537154947"/>
                  </a:ext>
                </a:extLst>
              </a:tr>
              <a:tr h="2453304">
                <a:tc>
                  <a:txBody>
                    <a:bodyPr/>
                    <a:lstStyle/>
                    <a:p>
                      <a:pPr algn="ctr"/>
                      <a:r>
                        <a:rPr lang="en-US">
                          <a:effectLst/>
                        </a:rPr>
                        <a:t>LTA-126</a:t>
                      </a:r>
                    </a:p>
                  </a:txBody>
                  <a:tcPr marL="0" marR="0" marT="0" marB="0" anchor="ctr"/>
                </a:tc>
                <a:tc>
                  <a:txBody>
                    <a:bodyPr/>
                    <a:lstStyle/>
                    <a:p>
                      <a:pPr lvl="0" algn="ctr">
                        <a:lnSpc>
                          <a:spcPct val="100000"/>
                        </a:lnSpc>
                        <a:spcBef>
                          <a:spcPts val="0"/>
                        </a:spcBef>
                        <a:spcAft>
                          <a:spcPts val="0"/>
                        </a:spcAft>
                        <a:buNone/>
                      </a:pPr>
                      <a:r>
                        <a:rPr lang="en-US"/>
                        <a:t>As a </a:t>
                      </a:r>
                      <a:r>
                        <a:rPr lang="en-US" sz="1800" b="0" i="0" u="none" strike="noStrike" noProof="0">
                          <a:solidFill>
                            <a:srgbClr val="000000"/>
                          </a:solidFill>
                          <a:latin typeface="Calibri"/>
                        </a:rPr>
                        <a:t>Student</a:t>
                      </a:r>
                      <a:r>
                        <a:rPr lang="en-US"/>
                        <a:t>, I want a dropdown menu for selecting the output language, so that I can receive translations in any language of my choice.</a:t>
                      </a:r>
                    </a:p>
                    <a:p>
                      <a:pPr lvl="0" algn="ctr">
                        <a:buNone/>
                      </a:pPr>
                      <a:endParaRPr lang="en-US" sz="1800" b="0" i="0" u="none" strike="noStrike" noProof="0">
                        <a:effectLst/>
                        <a:latin typeface="Calibri"/>
                      </a:endParaRPr>
                    </a:p>
                  </a:txBody>
                  <a:tcPr marL="0" marR="0" marT="0" marB="0" anchor="ctr"/>
                </a:tc>
                <a:tc>
                  <a:txBody>
                    <a:bodyPr/>
                    <a:lstStyle/>
                    <a:p>
                      <a:pPr algn="ctr"/>
                      <a:r>
                        <a:rPr lang="en-US">
                          <a:effectLst/>
                        </a:rPr>
                        <a:t>LTA-</a:t>
                      </a:r>
                    </a:p>
                  </a:txBody>
                  <a:tcPr marL="0" marR="0" marT="0" marB="0" anchor="ctr"/>
                </a:tc>
                <a:tc>
                  <a:txBody>
                    <a:bodyPr/>
                    <a:lstStyle/>
                    <a:p>
                      <a:pPr lvl="0" algn="ctr">
                        <a:buNone/>
                      </a:pPr>
                      <a:r>
                        <a:rPr lang="en-US" sz="1800" b="0" i="0" u="none" strike="noStrike" noProof="0">
                          <a:effectLst/>
                        </a:rPr>
                        <a:t>Verify Dropdown Language List</a:t>
                      </a:r>
                      <a:endParaRPr lang="en-US"/>
                    </a:p>
                  </a:txBody>
                  <a:tcPr marL="0" marR="0" marT="0" marB="0" anchor="ctr"/>
                </a:tc>
                <a:tc>
                  <a:txBody>
                    <a:bodyPr/>
                    <a:lstStyle/>
                    <a:p>
                      <a:pPr lvl="0" algn="ctr">
                        <a:buNone/>
                      </a:pPr>
                      <a:r>
                        <a:rPr lang="en-US" sz="1800" b="0" i="0" u="none" strike="noStrike" noProof="0">
                          <a:effectLst/>
                          <a:latin typeface="Calibri"/>
                        </a:rPr>
                        <a:t>Ensure the dropdown is visible.</a:t>
                      </a:r>
                    </a:p>
                    <a:p>
                      <a:pPr lvl="0" algn="ctr">
                        <a:buNone/>
                      </a:pPr>
                      <a:endParaRPr lang="en-US" sz="1800" b="0" i="0" u="none" strike="noStrike" noProof="0">
                        <a:effectLst/>
                        <a:latin typeface="Calibri"/>
                      </a:endParaRPr>
                    </a:p>
                    <a:p>
                      <a:pPr lvl="0" algn="ctr">
                        <a:buNone/>
                      </a:pPr>
                      <a:r>
                        <a:rPr lang="en-US" sz="1800" b="0" i="0" u="none" strike="noStrike" noProof="0">
                          <a:effectLst/>
                        </a:rPr>
                        <a:t>Check the available languages.</a:t>
                      </a:r>
                    </a:p>
                    <a:p>
                      <a:pPr lvl="0" algn="ctr">
                        <a:buNone/>
                      </a:pPr>
                      <a:endParaRPr lang="en-US" sz="1800" b="0" i="0" u="none" strike="noStrike" noProof="0">
                        <a:effectLst/>
                      </a:endParaRPr>
                    </a:p>
                    <a:p>
                      <a:pPr marL="0" lvl="0" indent="0" algn="ctr">
                        <a:buNone/>
                      </a:pPr>
                      <a:r>
                        <a:rPr lang="en-US" sz="1800" b="0" i="0" u="none" strike="noStrike" noProof="0">
                          <a:solidFill>
                            <a:schemeClr val="tx1"/>
                          </a:solidFill>
                          <a:effectLst/>
                        </a:rPr>
                        <a:t>Ensure the </a:t>
                      </a:r>
                      <a:r>
                        <a:rPr lang="en-US" sz="1800" b="0" i="0" u="none" strike="noStrike" noProof="0">
                          <a:solidFill>
                            <a:schemeClr val="tx1"/>
                          </a:solidFill>
                          <a:effectLst/>
                          <a:latin typeface="Calibri"/>
                        </a:rPr>
                        <a:t>user can select any language from the list as the output language.</a:t>
                      </a:r>
                      <a:endParaRPr lang="en-US" sz="1800" b="0" i="0" u="none" strike="noStrike" noProof="0">
                        <a:solidFill>
                          <a:schemeClr val="tx1"/>
                        </a:solidFill>
                        <a:effectLst/>
                      </a:endParaRPr>
                    </a:p>
                    <a:p>
                      <a:pPr lvl="0" algn="ctr">
                        <a:buNone/>
                      </a:pPr>
                      <a:endParaRPr lang="en-US" sz="1800" b="0" i="0" u="none" strike="noStrike" noProof="0">
                        <a:effectLst/>
                      </a:endParaRPr>
                    </a:p>
                  </a:txBody>
                  <a:tcPr marL="0" marR="0" marT="0" marB="0" anchor="ctr"/>
                </a:tc>
                <a:tc>
                  <a:txBody>
                    <a:bodyPr/>
                    <a:lstStyle/>
                    <a:p>
                      <a:pPr lvl="0" algn="ctr">
                        <a:buNone/>
                      </a:pPr>
                      <a:r>
                        <a:rPr lang="en-US" sz="1800" b="0" i="0" u="none" strike="noStrike" noProof="0">
                          <a:effectLst/>
                        </a:rPr>
                        <a:t>Open the dropdown menu &gt; Verify that it displays a list of available  languages.</a:t>
                      </a:r>
                      <a:endParaRPr lang="en-US"/>
                    </a:p>
                  </a:txBody>
                  <a:tcPr marL="0" marR="0" marT="0" marB="0" anchor="ctr"/>
                </a:tc>
                <a:tc>
                  <a:txBody>
                    <a:bodyPr/>
                    <a:lstStyle/>
                    <a:p>
                      <a:pPr lvl="0" algn="ctr">
                        <a:buNone/>
                      </a:pPr>
                      <a:r>
                        <a:rPr lang="en-US" sz="1800" b="0" i="0" u="none" strike="noStrike" noProof="0">
                          <a:effectLst/>
                        </a:rPr>
                        <a:t>The dropdown should display a  list of languages available for selection.</a:t>
                      </a:r>
                      <a:endParaRPr lang="en-US" sz="1800" b="0" i="0" u="none" strike="noStrike" noProof="0">
                        <a:effectLst/>
                        <a:latin typeface="Calibri"/>
                      </a:endParaRPr>
                    </a:p>
                  </a:txBody>
                  <a:tcPr marL="0" marR="0" marT="0" marB="0" anchor="ctr"/>
                </a:tc>
                <a:tc>
                  <a:txBody>
                    <a:bodyPr/>
                    <a:lstStyle/>
                    <a:p>
                      <a:pPr lvl="0" algn="ctr">
                        <a:buNone/>
                      </a:pPr>
                      <a:br>
                        <a:rPr lang="en-US">
                          <a:effectLst/>
                        </a:rPr>
                      </a:br>
                      <a:r>
                        <a:rPr lang="en-US">
                          <a:effectLst/>
                        </a:rPr>
                        <a:t>A list of languages is displayed. </a:t>
                      </a:r>
                      <a:br>
                        <a:rPr lang="en-US">
                          <a:effectLst/>
                        </a:rPr>
                      </a:br>
                      <a:endParaRPr lang="en-US">
                        <a:effectLst/>
                      </a:endParaRP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086162298"/>
                  </a:ext>
                </a:extLst>
              </a:tr>
            </a:tbl>
          </a:graphicData>
        </a:graphic>
      </p:graphicFrame>
      <p:sp>
        <p:nvSpPr>
          <p:cNvPr id="6" name="TextBox 5">
            <a:extLst>
              <a:ext uri="{FF2B5EF4-FFF2-40B4-BE49-F238E27FC236}">
                <a16:creationId xmlns:a16="http://schemas.microsoft.com/office/drawing/2014/main" id="{7649D07D-45B1-6518-C804-2BAF6B81ED1E}"/>
              </a:ext>
            </a:extLst>
          </p:cNvPr>
          <p:cNvSpPr txBox="1"/>
          <p:nvPr/>
        </p:nvSpPr>
        <p:spPr>
          <a:xfrm>
            <a:off x="13650247" y="102992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2871849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4180607900"/>
              </p:ext>
            </p:extLst>
          </p:nvPr>
        </p:nvGraphicFramePr>
        <p:xfrm>
          <a:off x="336176" y="1378323"/>
          <a:ext cx="17642509" cy="8259408"/>
        </p:xfrm>
        <a:graphic>
          <a:graphicData uri="http://schemas.openxmlformats.org/drawingml/2006/table">
            <a:tbl>
              <a:tblPr bandRow="1">
                <a:tableStyleId>{775DCB02-9BB8-47FD-8907-85C794F793BA}</a:tableStyleId>
              </a:tblPr>
              <a:tblGrid>
                <a:gridCol w="768517">
                  <a:extLst>
                    <a:ext uri="{9D8B030D-6E8A-4147-A177-3AD203B41FA5}">
                      <a16:colId xmlns:a16="http://schemas.microsoft.com/office/drawing/2014/main" val="2350257973"/>
                    </a:ext>
                  </a:extLst>
                </a:gridCol>
                <a:gridCol w="3876011">
                  <a:extLst>
                    <a:ext uri="{9D8B030D-6E8A-4147-A177-3AD203B41FA5}">
                      <a16:colId xmlns:a16="http://schemas.microsoft.com/office/drawing/2014/main" val="2529493629"/>
                    </a:ext>
                  </a:extLst>
                </a:gridCol>
                <a:gridCol w="1286432">
                  <a:extLst>
                    <a:ext uri="{9D8B030D-6E8A-4147-A177-3AD203B41FA5}">
                      <a16:colId xmlns:a16="http://schemas.microsoft.com/office/drawing/2014/main" val="4191621324"/>
                    </a:ext>
                  </a:extLst>
                </a:gridCol>
                <a:gridCol w="1629666">
                  <a:extLst>
                    <a:ext uri="{9D8B030D-6E8A-4147-A177-3AD203B41FA5}">
                      <a16:colId xmlns:a16="http://schemas.microsoft.com/office/drawing/2014/main" val="4282670485"/>
                    </a:ext>
                  </a:extLst>
                </a:gridCol>
                <a:gridCol w="3482578">
                  <a:extLst>
                    <a:ext uri="{9D8B030D-6E8A-4147-A177-3AD203B41FA5}">
                      <a16:colId xmlns:a16="http://schemas.microsoft.com/office/drawing/2014/main" val="3957514475"/>
                    </a:ext>
                  </a:extLst>
                </a:gridCol>
                <a:gridCol w="1685192">
                  <a:extLst>
                    <a:ext uri="{9D8B030D-6E8A-4147-A177-3AD203B41FA5}">
                      <a16:colId xmlns:a16="http://schemas.microsoft.com/office/drawing/2014/main" val="2713913269"/>
                    </a:ext>
                  </a:extLst>
                </a:gridCol>
                <a:gridCol w="1990405">
                  <a:extLst>
                    <a:ext uri="{9D8B030D-6E8A-4147-A177-3AD203B41FA5}">
                      <a16:colId xmlns:a16="http://schemas.microsoft.com/office/drawing/2014/main" val="2873977178"/>
                    </a:ext>
                  </a:extLst>
                </a:gridCol>
                <a:gridCol w="2121780">
                  <a:extLst>
                    <a:ext uri="{9D8B030D-6E8A-4147-A177-3AD203B41FA5}">
                      <a16:colId xmlns:a16="http://schemas.microsoft.com/office/drawing/2014/main" val="1401851469"/>
                    </a:ext>
                  </a:extLst>
                </a:gridCol>
                <a:gridCol w="801928">
                  <a:extLst>
                    <a:ext uri="{9D8B030D-6E8A-4147-A177-3AD203B41FA5}">
                      <a16:colId xmlns:a16="http://schemas.microsoft.com/office/drawing/2014/main" val="3355201330"/>
                    </a:ext>
                  </a:extLst>
                </a:gridCol>
              </a:tblGrid>
              <a:tr h="556780">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a:t>
                      </a:r>
                      <a:endParaRPr lang="en-US"/>
                    </a:p>
                    <a:p>
                      <a:pPr lvl="0" algn="ctr">
                        <a:buNone/>
                      </a:pPr>
                      <a:r>
                        <a:rPr lang="en-US" sz="2000" b="1">
                          <a:effectLst/>
                        </a:rPr>
                        <a:t>Fail</a:t>
                      </a:r>
                    </a:p>
                  </a:txBody>
                  <a:tcPr marL="0" marR="0" marT="0" marB="0" anchor="ctr"/>
                </a:tc>
                <a:extLst>
                  <a:ext uri="{0D108BD9-81ED-4DB2-BD59-A6C34878D82A}">
                    <a16:rowId xmlns:a16="http://schemas.microsoft.com/office/drawing/2014/main" val="4166831240"/>
                  </a:ext>
                </a:extLst>
              </a:tr>
              <a:tr h="2453304">
                <a:tc>
                  <a:txBody>
                    <a:bodyPr/>
                    <a:lstStyle/>
                    <a:p>
                      <a:pPr algn="ctr"/>
                      <a:r>
                        <a:rPr lang="en-US">
                          <a:effectLst/>
                        </a:rPr>
                        <a:t>LTA-179</a:t>
                      </a:r>
                    </a:p>
                  </a:txBody>
                  <a:tcPr marL="0" marR="0" marT="0" marB="0" anchor="ctr"/>
                </a:tc>
                <a:tc>
                  <a:txBody>
                    <a:bodyPr/>
                    <a:lstStyle/>
                    <a:p>
                      <a:pPr lvl="0" algn="ctr">
                        <a:buNone/>
                      </a:pPr>
                      <a:r>
                        <a:rPr lang="en-US" sz="1800" b="0" i="0" u="none" strike="noStrike" noProof="0">
                          <a:solidFill>
                            <a:schemeClr val="tx1"/>
                          </a:solidFill>
                          <a:effectLst/>
                          <a:latin typeface="Calibri"/>
                        </a:rPr>
                        <a:t>As a </a:t>
                      </a:r>
                      <a:r>
                        <a:rPr lang="en-US" sz="1800" b="0" i="0" u="none" strike="noStrike" noProof="0">
                          <a:solidFill>
                            <a:schemeClr val="tx1"/>
                          </a:solidFill>
                          <a:effectLst/>
                        </a:rPr>
                        <a:t>language learner</a:t>
                      </a:r>
                      <a:r>
                        <a:rPr lang="en-US" sz="1800" b="0" i="0" u="none" strike="noStrike" noProof="0">
                          <a:solidFill>
                            <a:schemeClr val="tx1"/>
                          </a:solidFill>
                          <a:effectLst/>
                          <a:latin typeface="Calibri"/>
                        </a:rPr>
                        <a:t> I want to translate the output into the language selected from a dropdown, so that I can easily get translations in my preferred language.</a:t>
                      </a:r>
                      <a:endParaRPr lang="en-US">
                        <a:latin typeface="Calibri"/>
                      </a:endParaRPr>
                    </a:p>
                  </a:txBody>
                  <a:tcPr marL="0" marR="0" marT="0" marB="0" anchor="ctr"/>
                </a:tc>
                <a:tc>
                  <a:txBody>
                    <a:bodyPr/>
                    <a:lstStyle/>
                    <a:p>
                      <a:pPr algn="ctr"/>
                      <a:r>
                        <a:rPr lang="en-US">
                          <a:effectLst/>
                        </a:rPr>
                        <a:t>LTA-189</a:t>
                      </a:r>
                    </a:p>
                  </a:txBody>
                  <a:tcPr marL="0" marR="0" marT="0" marB="0" anchor="ctr"/>
                </a:tc>
                <a:tc>
                  <a:txBody>
                    <a:bodyPr/>
                    <a:lstStyle/>
                    <a:p>
                      <a:pPr lvl="0" algn="ctr">
                        <a:buNone/>
                      </a:pPr>
                      <a:r>
                        <a:rPr lang="en-US" sz="1800" b="0" i="0" u="none" strike="noStrike" noProof="0">
                          <a:effectLst/>
                          <a:latin typeface="Calibri"/>
                        </a:rPr>
                        <a:t>Verify Output Translation</a:t>
                      </a:r>
                      <a:endParaRPr lang="en-US">
                        <a:latin typeface="Calibri"/>
                      </a:endParaRPr>
                    </a:p>
                  </a:txBody>
                  <a:tcPr marL="0" marR="0" marT="0" marB="0" anchor="ctr"/>
                </a:tc>
                <a:tc>
                  <a:txBody>
                    <a:bodyPr/>
                    <a:lstStyle/>
                    <a:p>
                      <a:pPr lvl="0" algn="ctr">
                        <a:buNone/>
                      </a:pPr>
                      <a:r>
                        <a:rPr lang="en-US" sz="1800" b="0" i="0" u="none" strike="noStrike" noProof="0">
                          <a:effectLst/>
                          <a:latin typeface="Calibri"/>
                        </a:rPr>
                        <a:t>Ensure output translation matches selected language.</a:t>
                      </a:r>
                      <a:endParaRPr lang="en-US">
                        <a:latin typeface="Calibri"/>
                      </a:endParaRPr>
                    </a:p>
                    <a:p>
                      <a:pPr lvl="0" algn="ctr">
                        <a:buNone/>
                      </a:pPr>
                      <a:endParaRPr lang="en-US" sz="1800" b="0" i="0" u="none" strike="noStrike" noProof="0">
                        <a:effectLst/>
                      </a:endParaRPr>
                    </a:p>
                    <a:p>
                      <a:pPr lvl="0" algn="ctr">
                        <a:buNone/>
                      </a:pPr>
                      <a:br>
                        <a:rPr lang="en-US">
                          <a:effectLst/>
                        </a:rPr>
                      </a:br>
                      <a:endParaRPr lang="en-US">
                        <a:effectLst/>
                      </a:endParaRPr>
                    </a:p>
                  </a:txBody>
                  <a:tcPr marL="0" marR="0" marT="0" marB="0" anchor="ctr"/>
                </a:tc>
                <a:tc>
                  <a:txBody>
                    <a:bodyPr/>
                    <a:lstStyle/>
                    <a:p>
                      <a:pPr lvl="0" algn="ctr">
                        <a:buNone/>
                      </a:pPr>
                      <a:r>
                        <a:rPr lang="en-US" sz="1800" b="0" i="0" u="none" strike="noStrike" noProof="0">
                          <a:effectLst/>
                          <a:latin typeface="Calibri"/>
                        </a:rPr>
                        <a:t>Select a language &gt; Enter text in the input field &gt; Perform a translation.</a:t>
                      </a:r>
                      <a:endParaRPr lang="en-US">
                        <a:latin typeface="Calibri"/>
                      </a:endParaRPr>
                    </a:p>
                  </a:txBody>
                  <a:tcPr marL="0" marR="0" marT="0" marB="0" anchor="ctr"/>
                </a:tc>
                <a:tc>
                  <a:txBody>
                    <a:bodyPr/>
                    <a:lstStyle/>
                    <a:p>
                      <a:pPr lvl="0" algn="ctr">
                        <a:buNone/>
                      </a:pPr>
                      <a:r>
                        <a:rPr lang="en-US" sz="1800" b="0" i="0" u="none" strike="noStrike" noProof="0">
                          <a:effectLst/>
                          <a:latin typeface="Calibri"/>
                        </a:rPr>
                        <a:t>The output text should translate into the selected language and displayed in the output field.</a:t>
                      </a:r>
                    </a:p>
                    <a:p>
                      <a:pPr lvl="0" algn="ctr">
                        <a:buNone/>
                      </a:pPr>
                      <a:r>
                        <a:rPr lang="en-US" sz="1800" b="0" i="0" u="none" strike="noStrike" noProof="0">
                          <a:effectLst/>
                          <a:latin typeface="Calibri"/>
                        </a:rPr>
                        <a:t>.</a:t>
                      </a:r>
                      <a:endParaRPr lang="en-US"/>
                    </a:p>
                  </a:txBody>
                  <a:tcPr marL="0" marR="0" marT="0" marB="0" anchor="ctr"/>
                </a:tc>
                <a:tc>
                  <a:txBody>
                    <a:bodyPr/>
                    <a:lstStyle/>
                    <a:p>
                      <a:pPr lvl="0" algn="ctr">
                        <a:buNone/>
                      </a:pPr>
                      <a:r>
                        <a:rPr lang="en-US" sz="1800" b="0" i="0" u="none" strike="noStrike" noProof="0">
                          <a:effectLst/>
                          <a:latin typeface="Calibri"/>
                        </a:rPr>
                        <a:t>The output text is translated into the selected language and displayed in the output field.</a:t>
                      </a:r>
                      <a:r>
                        <a:rPr lang="en-US">
                          <a:effectLst/>
                        </a:rPr>
                        <a:t>. </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1247497464"/>
                  </a:ext>
                </a:extLst>
              </a:tr>
              <a:tr h="2453304">
                <a:tc>
                  <a:txBody>
                    <a:bodyPr/>
                    <a:lstStyle/>
                    <a:p>
                      <a:pPr algn="ctr"/>
                      <a:r>
                        <a:rPr lang="en-US">
                          <a:effectLst/>
                        </a:rPr>
                        <a:t>LTA-132</a:t>
                      </a:r>
                    </a:p>
                  </a:txBody>
                  <a:tcPr marL="0" marR="0" marT="0" marB="0" anchor="ctr"/>
                </a:tc>
                <a:tc>
                  <a:txBody>
                    <a:bodyPr/>
                    <a:lstStyle/>
                    <a:p>
                      <a:pPr lvl="0" algn="ctr">
                        <a:lnSpc>
                          <a:spcPct val="100000"/>
                        </a:lnSpc>
                        <a:spcBef>
                          <a:spcPts val="0"/>
                        </a:spcBef>
                        <a:spcAft>
                          <a:spcPts val="0"/>
                        </a:spcAft>
                        <a:buNone/>
                      </a:pPr>
                      <a:r>
                        <a:rPr lang="en-US" sz="1800" b="0" i="0" u="none" strike="noStrike" noProof="0">
                          <a:solidFill>
                            <a:schemeClr val="tx1"/>
                          </a:solidFill>
                          <a:latin typeface="Calibri"/>
                        </a:rPr>
                        <a:t>As a </a:t>
                      </a:r>
                      <a:r>
                        <a:rPr lang="en-US" sz="1800" b="0" i="0" u="none" strike="noStrike" noProof="0">
                          <a:solidFill>
                            <a:schemeClr val="tx1"/>
                          </a:solidFill>
                        </a:rPr>
                        <a:t>professor</a:t>
                      </a:r>
                      <a:r>
                        <a:rPr lang="en-US" sz="1800" b="0" i="0" u="none" strike="noStrike" noProof="0">
                          <a:solidFill>
                            <a:schemeClr val="tx1"/>
                          </a:solidFill>
                          <a:latin typeface="Calibri"/>
                        </a:rPr>
                        <a:t>, I want a toggle button to switch between light and dark modes, so that I can change the interface based on my preference.</a:t>
                      </a:r>
                      <a:endParaRPr lang="en-US" sz="1800">
                        <a:solidFill>
                          <a:schemeClr val="tx1"/>
                        </a:solidFill>
                      </a:endParaRPr>
                    </a:p>
                    <a:p>
                      <a:pPr lvl="0" algn="ctr">
                        <a:lnSpc>
                          <a:spcPct val="100000"/>
                        </a:lnSpc>
                        <a:spcBef>
                          <a:spcPts val="0"/>
                        </a:spcBef>
                        <a:spcAft>
                          <a:spcPts val="0"/>
                        </a:spcAft>
                        <a:buNone/>
                      </a:pPr>
                      <a:endParaRPr lang="en-US" sz="1100" b="1" i="0" u="none" strike="noStrike" noProof="0">
                        <a:solidFill>
                          <a:srgbClr val="172B4D"/>
                        </a:solidFill>
                        <a:latin typeface="Calibri"/>
                      </a:endParaRPr>
                    </a:p>
                    <a:p>
                      <a:pPr lvl="0" algn="ctr">
                        <a:lnSpc>
                          <a:spcPct val="100000"/>
                        </a:lnSpc>
                        <a:spcBef>
                          <a:spcPts val="0"/>
                        </a:spcBef>
                        <a:spcAft>
                          <a:spcPts val="0"/>
                        </a:spcAft>
                        <a:buNone/>
                      </a:pPr>
                      <a:endParaRPr lang="en-US"/>
                    </a:p>
                  </a:txBody>
                  <a:tcPr marL="0" marR="0" marT="0" marB="0" anchor="ctr"/>
                </a:tc>
                <a:tc>
                  <a:txBody>
                    <a:bodyPr/>
                    <a:lstStyle/>
                    <a:p>
                      <a:pPr algn="ctr"/>
                      <a:r>
                        <a:rPr lang="en-US">
                          <a:effectLst/>
                        </a:rPr>
                        <a:t>LTA-186</a:t>
                      </a:r>
                    </a:p>
                  </a:txBody>
                  <a:tcPr marL="0" marR="0" marT="0" marB="0" anchor="ctr"/>
                </a:tc>
                <a:tc>
                  <a:txBody>
                    <a:bodyPr/>
                    <a:lstStyle/>
                    <a:p>
                      <a:pPr lvl="0" algn="ctr">
                        <a:buNone/>
                      </a:pPr>
                      <a:r>
                        <a:rPr lang="en-US" sz="1800" b="0" i="0" u="none" strike="noStrike" noProof="0">
                          <a:effectLst/>
                        </a:rPr>
                        <a:t>Verify Theme mode </a:t>
                      </a:r>
                    </a:p>
                  </a:txBody>
                  <a:tcPr marL="0" marR="0" marT="0" marB="0" anchor="ctr"/>
                </a:tc>
                <a:tc>
                  <a:txBody>
                    <a:bodyPr/>
                    <a:lstStyle/>
                    <a:p>
                      <a:pPr marL="0" lvl="0" indent="0" algn="ctr">
                        <a:buNone/>
                      </a:pPr>
                      <a:r>
                        <a:rPr lang="en-US" sz="1800" b="0" i="0" u="none" strike="noStrike" noProof="0">
                          <a:solidFill>
                            <a:schemeClr val="tx1"/>
                          </a:solidFill>
                          <a:effectLst/>
                        </a:rPr>
                        <a:t>Ensure a</a:t>
                      </a:r>
                      <a:r>
                        <a:rPr lang="en-US" sz="1800" b="0" i="0" u="none" strike="noStrike" noProof="0">
                          <a:solidFill>
                            <a:schemeClr val="tx1"/>
                          </a:solidFill>
                          <a:effectLst/>
                          <a:latin typeface="Calibri"/>
                        </a:rPr>
                        <a:t> toggle button is available to switch between light and dark modes.</a:t>
                      </a:r>
                      <a:br>
                        <a:rPr lang="en-US">
                          <a:effectLst/>
                        </a:rPr>
                      </a:br>
                      <a:br>
                        <a:rPr lang="en-US">
                          <a:effectLst/>
                        </a:rPr>
                      </a:br>
                      <a:r>
                        <a:rPr lang="en-US" sz="1800" b="0" i="0" u="none" strike="noStrike" noProof="0">
                          <a:effectLst/>
                        </a:rPr>
                        <a:t>Ensure that </a:t>
                      </a:r>
                      <a:r>
                        <a:rPr lang="en-US" sz="1800" b="0" i="0" u="none" strike="noStrike" noProof="0">
                          <a:solidFill>
                            <a:schemeClr val="tx1"/>
                          </a:solidFill>
                          <a:effectLst/>
                        </a:rPr>
                        <a:t>c</a:t>
                      </a:r>
                      <a:r>
                        <a:rPr lang="en-US" sz="1800" b="0" i="0" u="none" strike="noStrike" noProof="0">
                          <a:solidFill>
                            <a:schemeClr val="tx1"/>
                          </a:solidFill>
                          <a:effectLst/>
                          <a:latin typeface="Calibri"/>
                        </a:rPr>
                        <a:t>licking the button immediately changes the interface colors according to the selected mode.</a:t>
                      </a:r>
                      <a:endParaRPr lang="en-US" sz="1800">
                        <a:solidFill>
                          <a:schemeClr val="tx1"/>
                        </a:solidFill>
                        <a:effectLst/>
                      </a:endParaRPr>
                    </a:p>
                    <a:p>
                      <a:pPr lvl="0" algn="ctr">
                        <a:buNone/>
                      </a:pPr>
                      <a:r>
                        <a:rPr lang="en-US" sz="1800" b="0" i="0" u="none" strike="noStrike" noProof="0">
                          <a:effectLst/>
                        </a:rPr>
                        <a:t>.</a:t>
                      </a:r>
                      <a:br>
                        <a:rPr lang="en-US">
                          <a:effectLst/>
                        </a:rPr>
                      </a:br>
                      <a:endParaRPr lang="en-US">
                        <a:effectLst/>
                      </a:endParaRPr>
                    </a:p>
                  </a:txBody>
                  <a:tcPr marL="0" marR="0" marT="0" marB="0" anchor="ctr"/>
                </a:tc>
                <a:tc>
                  <a:txBody>
                    <a:bodyPr/>
                    <a:lstStyle/>
                    <a:p>
                      <a:pPr lvl="0" algn="ctr">
                        <a:buNone/>
                      </a:pPr>
                      <a:r>
                        <a:rPr lang="en-US" sz="1800" b="0" i="0" u="none" strike="noStrike" noProof="0">
                          <a:effectLst/>
                        </a:rPr>
                        <a:t>  Open the application  &gt; Theme Mode</a:t>
                      </a:r>
                    </a:p>
                  </a:txBody>
                  <a:tcPr marL="0" marR="0" marT="0" marB="0" anchor="ctr"/>
                </a:tc>
                <a:tc>
                  <a:txBody>
                    <a:bodyPr/>
                    <a:lstStyle/>
                    <a:p>
                      <a:pPr lvl="0" algn="ctr">
                        <a:buNone/>
                      </a:pPr>
                      <a:r>
                        <a:rPr lang="en-US" sz="1800" b="0" i="0" u="none" strike="noStrike" noProof="0">
                          <a:solidFill>
                            <a:schemeClr val="tx1"/>
                          </a:solidFill>
                          <a:effectLst/>
                          <a:latin typeface="Calibri"/>
                        </a:rPr>
                        <a:t>Interface colors should change according to the selected mode</a:t>
                      </a:r>
                      <a:r>
                        <a:rPr lang="en-US" sz="1800" b="0" i="0" u="none" strike="noStrike" noProof="0">
                          <a:solidFill>
                            <a:srgbClr val="172B4D"/>
                          </a:solidFill>
                          <a:effectLst/>
                          <a:latin typeface="Calibri"/>
                        </a:rPr>
                        <a:t>.</a:t>
                      </a:r>
                      <a:endParaRPr lang="en-US" sz="1800"/>
                    </a:p>
                    <a:p>
                      <a:pPr lvl="0" algn="ctr">
                        <a:buNone/>
                      </a:pPr>
                      <a:endParaRPr lang="en-US" sz="1800" b="0" i="0" u="none" strike="noStrike" noProof="0">
                        <a:effectLst/>
                      </a:endParaRPr>
                    </a:p>
                    <a:p>
                      <a:pPr lvl="0" algn="ctr">
                        <a:buNone/>
                      </a:pPr>
                      <a:endParaRPr lang="en-US" sz="1800" b="0" i="0" u="none" strike="noStrike" noProof="0">
                        <a:effectLst/>
                        <a:latin typeface="Calibri"/>
                      </a:endParaRPr>
                    </a:p>
                  </a:txBody>
                  <a:tcPr marL="0" marR="0" marT="0" marB="0" anchor="ctr"/>
                </a:tc>
                <a:tc>
                  <a:txBody>
                    <a:bodyPr/>
                    <a:lstStyle/>
                    <a:p>
                      <a:pPr algn="ctr"/>
                      <a:r>
                        <a:rPr lang="en-US">
                          <a:effectLst/>
                        </a:rPr>
                        <a:t>Interface can be changed</a:t>
                      </a:r>
                      <a:r>
                        <a:rPr lang="en-US" sz="1800" b="0" i="0" u="none" strike="noStrike" noProof="0">
                          <a:solidFill>
                            <a:schemeClr val="tx1"/>
                          </a:solidFill>
                          <a:effectLst/>
                          <a:latin typeface="Calibri"/>
                        </a:rPr>
                        <a:t> between light and dark mode</a:t>
                      </a:r>
                      <a:r>
                        <a:rPr lang="en-US" sz="1100" b="0" i="0" u="none" strike="noStrike" noProof="0">
                          <a:solidFill>
                            <a:srgbClr val="172B4D"/>
                          </a:solidFill>
                          <a:effectLst/>
                          <a:latin typeface="Calibri"/>
                        </a:rPr>
                        <a:t>s</a:t>
                      </a:r>
                      <a:endParaRPr lang="en-US">
                        <a:effectLst/>
                      </a:endParaRP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537154947"/>
                  </a:ext>
                </a:extLst>
              </a:tr>
              <a:tr h="2453304">
                <a:tc>
                  <a:txBody>
                    <a:bodyPr/>
                    <a:lstStyle/>
                    <a:p>
                      <a:pPr algn="ctr"/>
                      <a:r>
                        <a:rPr lang="en-US">
                          <a:effectLst/>
                        </a:rPr>
                        <a:t>LTA-124</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chemeClr val="tx1"/>
                          </a:solidFill>
                          <a:latin typeface="Calibri"/>
                        </a:rPr>
                        <a:t>As a </a:t>
                      </a:r>
                      <a:r>
                        <a:rPr lang="en-US" sz="1800" b="0" i="0" u="none" strike="noStrike" noProof="0">
                          <a:solidFill>
                            <a:srgbClr val="000000"/>
                          </a:solidFill>
                          <a:latin typeface="Calibri"/>
                        </a:rPr>
                        <a:t>Lawyer </a:t>
                      </a:r>
                      <a:r>
                        <a:rPr lang="en-US" sz="2000" b="0" i="0" u="none" strike="noStrike" noProof="0">
                          <a:solidFill>
                            <a:schemeClr val="tx1"/>
                          </a:solidFill>
                          <a:latin typeface="Calibri"/>
                        </a:rPr>
                        <a:t>I want to be informed if my audio recording exceeds a certain time limit, so that I can manage the length of my input and avoid losing the recording.</a:t>
                      </a:r>
                    </a:p>
                    <a:p>
                      <a:pPr lvl="0" algn="ctr">
                        <a:buNone/>
                      </a:pPr>
                      <a:endParaRPr lang="en-US" sz="1800" b="0" i="0" u="none" strike="noStrike" noProof="0">
                        <a:effectLst/>
                        <a:latin typeface="Calibri"/>
                      </a:endParaRPr>
                    </a:p>
                  </a:txBody>
                  <a:tcPr marL="0" marR="0" marT="0" marB="0" anchor="ctr"/>
                </a:tc>
                <a:tc>
                  <a:txBody>
                    <a:bodyPr/>
                    <a:lstStyle/>
                    <a:p>
                      <a:pPr algn="ctr"/>
                      <a:r>
                        <a:rPr lang="en-US">
                          <a:effectLst/>
                        </a:rPr>
                        <a:t>LTA-167</a:t>
                      </a:r>
                    </a:p>
                  </a:txBody>
                  <a:tcPr marL="0" marR="0" marT="0" marB="0" anchor="ctr"/>
                </a:tc>
                <a:tc>
                  <a:txBody>
                    <a:bodyPr/>
                    <a:lstStyle/>
                    <a:p>
                      <a:pPr lvl="0" algn="ctr">
                        <a:buNone/>
                      </a:pPr>
                      <a:r>
                        <a:rPr lang="en-US" sz="1800" b="0" i="0" u="none" strike="noStrike" noProof="0">
                          <a:effectLst/>
                        </a:rPr>
                        <a:t>Verify audio recording time limit.</a:t>
                      </a:r>
                    </a:p>
                  </a:txBody>
                  <a:tcPr marL="0" marR="0" marT="0" marB="0" anchor="ctr"/>
                </a:tc>
                <a:tc>
                  <a:txBody>
                    <a:bodyPr/>
                    <a:lstStyle/>
                    <a:p>
                      <a:pPr lvl="0" algn="ctr">
                        <a:buNone/>
                      </a:pPr>
                      <a:r>
                        <a:rPr lang="en-US" sz="1800" b="0" i="0" u="none" strike="noStrike" noProof="0">
                          <a:effectLst/>
                          <a:latin typeface="Calibri"/>
                        </a:rPr>
                        <a:t>Ensure that an</a:t>
                      </a:r>
                      <a:r>
                        <a:rPr lang="en-US" sz="1800" b="0" i="0" u="none" strike="noStrike" noProof="0">
                          <a:effectLst/>
                        </a:rPr>
                        <a:t> error message or notification is shown if the user exceeds the recording limit.</a:t>
                      </a:r>
                      <a:endParaRPr lang="en-US"/>
                    </a:p>
                    <a:p>
                      <a:pPr lvl="0" algn="ctr">
                        <a:buNone/>
                      </a:pPr>
                      <a:endParaRPr lang="en-US" sz="1800" b="0" i="0" u="none" strike="noStrike" noProof="0">
                        <a:effectLst/>
                        <a:latin typeface="Calibri"/>
                      </a:endParaRPr>
                    </a:p>
                    <a:p>
                      <a:pPr lvl="0" algn="ctr">
                        <a:buNone/>
                      </a:pPr>
                      <a:endParaRPr lang="en-US" sz="1800" b="0" i="0" u="none" strike="noStrike" noProof="0">
                        <a:effectLst/>
                        <a:latin typeface="Calibri"/>
                      </a:endParaRPr>
                    </a:p>
                    <a:p>
                      <a:pPr marL="0" lvl="0" indent="0" algn="ctr">
                        <a:buNone/>
                      </a:pPr>
                      <a:endParaRPr lang="en-US" sz="1800" b="0" i="0" u="none" strike="noStrike" noProof="0">
                        <a:solidFill>
                          <a:schemeClr val="tx1"/>
                        </a:solidFill>
                        <a:effectLst/>
                        <a:latin typeface="Calibri"/>
                      </a:endParaRPr>
                    </a:p>
                    <a:p>
                      <a:pPr lvl="0" algn="ctr">
                        <a:buNone/>
                      </a:pPr>
                      <a:endParaRPr lang="en-US" sz="1800" b="0" i="0" u="none" strike="noStrike" noProof="0">
                        <a:effectLst/>
                      </a:endParaRPr>
                    </a:p>
                  </a:txBody>
                  <a:tcPr marL="0" marR="0" marT="0" marB="0" anchor="ctr"/>
                </a:tc>
                <a:tc>
                  <a:txBody>
                    <a:bodyPr/>
                    <a:lstStyle/>
                    <a:p>
                      <a:pPr lvl="0" algn="ctr">
                        <a:buNone/>
                      </a:pPr>
                      <a:r>
                        <a:rPr lang="en-US" sz="1800" b="0" i="0" u="none" strike="noStrike" noProof="0">
                          <a:solidFill>
                            <a:srgbClr val="000000"/>
                          </a:solidFill>
                          <a:effectLst/>
                          <a:latin typeface="Calibri"/>
                        </a:rPr>
                        <a:t>Click on microphone icon</a:t>
                      </a:r>
                    </a:p>
                    <a:p>
                      <a:pPr lvl="0" algn="ctr">
                        <a:buNone/>
                      </a:pPr>
                      <a:r>
                        <a:rPr lang="en-US" sz="1800" b="0" i="0" u="none" strike="noStrike" noProof="0">
                          <a:solidFill>
                            <a:srgbClr val="000000"/>
                          </a:solidFill>
                          <a:effectLst/>
                          <a:latin typeface="Calibri"/>
                        </a:rPr>
                        <a:t>-&gt; Start recording</a:t>
                      </a:r>
                    </a:p>
                  </a:txBody>
                  <a:tcPr marL="0" marR="0" marT="0" marB="0" anchor="ctr"/>
                </a:tc>
                <a:tc>
                  <a:txBody>
                    <a:bodyPr/>
                    <a:lstStyle/>
                    <a:p>
                      <a:pPr lvl="0" algn="ctr">
                        <a:buNone/>
                      </a:pPr>
                      <a:r>
                        <a:rPr lang="en-US" sz="1800" b="0" i="0" u="none" strike="noStrike" noProof="0">
                          <a:effectLst/>
                        </a:rPr>
                        <a:t>An error message should appear when recording time limit is exceeded. </a:t>
                      </a:r>
                    </a:p>
                  </a:txBody>
                  <a:tcPr marL="0" marR="0" marT="0" marB="0" anchor="ctr"/>
                </a:tc>
                <a:tc>
                  <a:txBody>
                    <a:bodyPr/>
                    <a:lstStyle/>
                    <a:p>
                      <a:pPr lvl="0" algn="ctr">
                        <a:buNone/>
                      </a:pPr>
                      <a:br>
                        <a:rPr lang="en-US">
                          <a:effectLst/>
                        </a:rPr>
                      </a:br>
                      <a:r>
                        <a:rPr lang="en-US">
                          <a:effectLst/>
                        </a:rPr>
                        <a:t>Error message is not displayed when time limit is exceeded.</a:t>
                      </a:r>
                      <a:br>
                        <a:rPr lang="en-US">
                          <a:effectLst/>
                        </a:rPr>
                      </a:br>
                      <a:endParaRPr lang="en-US">
                        <a:effectLst/>
                      </a:endParaRP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086162298"/>
                  </a:ext>
                </a:extLst>
              </a:tr>
            </a:tbl>
          </a:graphicData>
        </a:graphic>
      </p:graphicFrame>
      <p:sp>
        <p:nvSpPr>
          <p:cNvPr id="6" name="TextBox 5">
            <a:extLst>
              <a:ext uri="{FF2B5EF4-FFF2-40B4-BE49-F238E27FC236}">
                <a16:creationId xmlns:a16="http://schemas.microsoft.com/office/drawing/2014/main" id="{7649D07D-45B1-6518-C804-2BAF6B81ED1E}"/>
              </a:ext>
            </a:extLst>
          </p:cNvPr>
          <p:cNvSpPr txBox="1"/>
          <p:nvPr/>
        </p:nvSpPr>
        <p:spPr>
          <a:xfrm>
            <a:off x="13650247" y="102992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4126962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3524237341"/>
              </p:ext>
            </p:extLst>
          </p:nvPr>
        </p:nvGraphicFramePr>
        <p:xfrm>
          <a:off x="803189" y="1390135"/>
          <a:ext cx="17045188" cy="8125794"/>
        </p:xfrm>
        <a:graphic>
          <a:graphicData uri="http://schemas.openxmlformats.org/drawingml/2006/table">
            <a:tbl>
              <a:tblPr bandRow="1">
                <a:tableStyleId>{775DCB02-9BB8-47FD-8907-85C794F793BA}</a:tableStyleId>
              </a:tblPr>
              <a:tblGrid>
                <a:gridCol w="870643">
                  <a:extLst>
                    <a:ext uri="{9D8B030D-6E8A-4147-A177-3AD203B41FA5}">
                      <a16:colId xmlns:a16="http://schemas.microsoft.com/office/drawing/2014/main" val="2350257973"/>
                    </a:ext>
                  </a:extLst>
                </a:gridCol>
                <a:gridCol w="3616637">
                  <a:extLst>
                    <a:ext uri="{9D8B030D-6E8A-4147-A177-3AD203B41FA5}">
                      <a16:colId xmlns:a16="http://schemas.microsoft.com/office/drawing/2014/main" val="2529493629"/>
                    </a:ext>
                  </a:extLst>
                </a:gridCol>
                <a:gridCol w="1242877">
                  <a:extLst>
                    <a:ext uri="{9D8B030D-6E8A-4147-A177-3AD203B41FA5}">
                      <a16:colId xmlns:a16="http://schemas.microsoft.com/office/drawing/2014/main" val="4191621324"/>
                    </a:ext>
                  </a:extLst>
                </a:gridCol>
                <a:gridCol w="1811743">
                  <a:extLst>
                    <a:ext uri="{9D8B030D-6E8A-4147-A177-3AD203B41FA5}">
                      <a16:colId xmlns:a16="http://schemas.microsoft.com/office/drawing/2014/main" val="4282670485"/>
                    </a:ext>
                  </a:extLst>
                </a:gridCol>
                <a:gridCol w="3127417">
                  <a:extLst>
                    <a:ext uri="{9D8B030D-6E8A-4147-A177-3AD203B41FA5}">
                      <a16:colId xmlns:a16="http://schemas.microsoft.com/office/drawing/2014/main" val="3957514475"/>
                    </a:ext>
                  </a:extLst>
                </a:gridCol>
                <a:gridCol w="1628136">
                  <a:extLst>
                    <a:ext uri="{9D8B030D-6E8A-4147-A177-3AD203B41FA5}">
                      <a16:colId xmlns:a16="http://schemas.microsoft.com/office/drawing/2014/main" val="2713913269"/>
                    </a:ext>
                  </a:extLst>
                </a:gridCol>
                <a:gridCol w="2098476">
                  <a:extLst>
                    <a:ext uri="{9D8B030D-6E8A-4147-A177-3AD203B41FA5}">
                      <a16:colId xmlns:a16="http://schemas.microsoft.com/office/drawing/2014/main" val="2873977178"/>
                    </a:ext>
                  </a:extLst>
                </a:gridCol>
                <a:gridCol w="1874485">
                  <a:extLst>
                    <a:ext uri="{9D8B030D-6E8A-4147-A177-3AD203B41FA5}">
                      <a16:colId xmlns:a16="http://schemas.microsoft.com/office/drawing/2014/main" val="1401851469"/>
                    </a:ext>
                  </a:extLst>
                </a:gridCol>
                <a:gridCol w="774774">
                  <a:extLst>
                    <a:ext uri="{9D8B030D-6E8A-4147-A177-3AD203B41FA5}">
                      <a16:colId xmlns:a16="http://schemas.microsoft.com/office/drawing/2014/main" val="3355201330"/>
                    </a:ext>
                  </a:extLst>
                </a:gridCol>
              </a:tblGrid>
              <a:tr h="711006">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a:t>
                      </a:r>
                      <a:endParaRPr lang="en-US"/>
                    </a:p>
                    <a:p>
                      <a:pPr lvl="0" algn="ctr">
                        <a:buNone/>
                      </a:pPr>
                      <a:r>
                        <a:rPr lang="en-US" sz="2000" b="1">
                          <a:effectLst/>
                        </a:rPr>
                        <a:t>Fail</a:t>
                      </a:r>
                    </a:p>
                  </a:txBody>
                  <a:tcPr marL="0" marR="0" marT="0" marB="0" anchor="ctr"/>
                </a:tc>
                <a:extLst>
                  <a:ext uri="{0D108BD9-81ED-4DB2-BD59-A6C34878D82A}">
                    <a16:rowId xmlns:a16="http://schemas.microsoft.com/office/drawing/2014/main" val="4166831240"/>
                  </a:ext>
                </a:extLst>
              </a:tr>
              <a:tr h="3351892">
                <a:tc>
                  <a:txBody>
                    <a:bodyPr/>
                    <a:lstStyle/>
                    <a:p>
                      <a:pPr algn="ctr"/>
                      <a:r>
                        <a:rPr lang="en-US">
                          <a:effectLst/>
                        </a:rPr>
                        <a:t>LTA-180</a:t>
                      </a:r>
                    </a:p>
                  </a:txBody>
                  <a:tcPr marL="0" marR="0" marT="0" marB="0" anchor="ctr"/>
                </a:tc>
                <a:tc>
                  <a:txBody>
                    <a:bodyPr/>
                    <a:lstStyle/>
                    <a:p>
                      <a:pPr lvl="0" algn="ctr">
                        <a:buNone/>
                      </a:pPr>
                      <a:r>
                        <a:rPr lang="en-US" sz="1800" b="0" i="0" u="none" strike="noStrike" noProof="0">
                          <a:solidFill>
                            <a:schemeClr val="tx1"/>
                          </a:solidFill>
                          <a:effectLst/>
                          <a:latin typeface="Calibri"/>
                        </a:rPr>
                        <a:t>As a </a:t>
                      </a:r>
                      <a:r>
                        <a:rPr lang="en-US" sz="1800" b="0" i="0" u="none" strike="noStrike" noProof="0">
                          <a:solidFill>
                            <a:srgbClr val="000000"/>
                          </a:solidFill>
                          <a:effectLst/>
                          <a:latin typeface="Calibri"/>
                        </a:rPr>
                        <a:t>student</a:t>
                      </a:r>
                      <a:r>
                        <a:rPr lang="en-US" sz="1800" b="0" i="0" u="none" strike="noStrike" noProof="0">
                          <a:solidFill>
                            <a:schemeClr val="tx1"/>
                          </a:solidFill>
                          <a:effectLst/>
                          <a:latin typeface="Calibri"/>
                        </a:rPr>
                        <a:t> want to log in with valid credentials or create an account if I’m new, so that I can securely access my personalized data.</a:t>
                      </a:r>
                      <a:endParaRPr lang="en-US" sz="1800" b="0">
                        <a:solidFill>
                          <a:schemeClr val="tx1"/>
                        </a:solidFill>
                      </a:endParaRPr>
                    </a:p>
                  </a:txBody>
                  <a:tcPr marL="0" marR="0" marT="0" marB="0" anchor="ctr"/>
                </a:tc>
                <a:tc>
                  <a:txBody>
                    <a:bodyPr/>
                    <a:lstStyle/>
                    <a:p>
                      <a:pPr algn="ctr"/>
                      <a:r>
                        <a:rPr lang="en-US">
                          <a:effectLst/>
                        </a:rPr>
                        <a:t>LTA-184</a:t>
                      </a:r>
                    </a:p>
                  </a:txBody>
                  <a:tcPr marL="0" marR="0" marT="0" marB="0" anchor="ctr"/>
                </a:tc>
                <a:tc>
                  <a:txBody>
                    <a:bodyPr/>
                    <a:lstStyle/>
                    <a:p>
                      <a:pPr lvl="0" algn="ctr">
                        <a:buNone/>
                      </a:pPr>
                      <a:r>
                        <a:rPr lang="en-US" sz="1800" b="0" i="0" u="none" strike="noStrike" noProof="0">
                          <a:effectLst/>
                          <a:latin typeface="Calibri"/>
                        </a:rPr>
                        <a:t>Verify login</a:t>
                      </a:r>
                    </a:p>
                    <a:p>
                      <a:pPr lvl="0" algn="ctr">
                        <a:buNone/>
                      </a:pPr>
                      <a:r>
                        <a:rPr lang="en-US" sz="1800" b="0" i="0" u="none" strike="noStrike" noProof="0">
                          <a:effectLst/>
                          <a:latin typeface="Calibri"/>
                        </a:rPr>
                        <a:t> button</a:t>
                      </a:r>
                    </a:p>
                  </a:txBody>
                  <a:tcPr marL="0" marR="0" marT="0" marB="0" anchor="ctr"/>
                </a:tc>
                <a:tc>
                  <a:txBody>
                    <a:bodyPr/>
                    <a:lstStyle/>
                    <a:p>
                      <a:pPr lvl="0" algn="ctr">
                        <a:buNone/>
                      </a:pPr>
                      <a:endParaRPr lang="en-US" sz="1800" b="0" i="0" u="none" strike="noStrike" noProof="0">
                        <a:solidFill>
                          <a:srgbClr val="000000"/>
                        </a:solidFill>
                        <a:effectLst/>
                        <a:latin typeface="Calibri"/>
                      </a:endParaRPr>
                    </a:p>
                    <a:p>
                      <a:pPr marL="0" lvl="0" indent="0" algn="ctr">
                        <a:buNone/>
                      </a:pPr>
                      <a:r>
                        <a:rPr lang="en-US">
                          <a:effectLst/>
                        </a:rPr>
                        <a:t>Ensure </a:t>
                      </a:r>
                      <a:r>
                        <a:rPr lang="en-US">
                          <a:solidFill>
                            <a:schemeClr val="tx1"/>
                          </a:solidFill>
                          <a:effectLst/>
                        </a:rPr>
                        <a:t>u</a:t>
                      </a:r>
                      <a:r>
                        <a:rPr lang="en-US" sz="1800" b="0" i="0" u="none" strike="noStrike" noProof="0">
                          <a:solidFill>
                            <a:schemeClr val="tx1"/>
                          </a:solidFill>
                          <a:effectLst/>
                        </a:rPr>
                        <a:t>sers can register for a new account by providing an email and password.</a:t>
                      </a:r>
                      <a:endParaRPr lang="en-US" sz="1800">
                        <a:solidFill>
                          <a:schemeClr val="tx1"/>
                        </a:solidFill>
                        <a:effectLst/>
                      </a:endParaRPr>
                    </a:p>
                    <a:p>
                      <a:pPr marL="0" lvl="0" indent="0" algn="ctr">
                        <a:buNone/>
                      </a:pPr>
                      <a:endParaRPr lang="en-US" sz="1800" b="0" i="0" u="none" strike="noStrike" noProof="0">
                        <a:solidFill>
                          <a:schemeClr val="tx1"/>
                        </a:solidFill>
                        <a:effectLst/>
                      </a:endParaRPr>
                    </a:p>
                    <a:p>
                      <a:pPr lvl="0" algn="ctr">
                        <a:buNone/>
                      </a:pPr>
                      <a:r>
                        <a:rPr lang="en-US">
                          <a:effectLst/>
                        </a:rPr>
                        <a:t>Ensure that a new account cannot be created if user is trying to use an email that is already associated with an existed account. </a:t>
                      </a:r>
                      <a:br>
                        <a:rPr lang="en-US">
                          <a:effectLst/>
                        </a:rPr>
                      </a:br>
                      <a:endParaRPr lang="en-US">
                        <a:effectLst/>
                      </a:endParaRPr>
                    </a:p>
                  </a:txBody>
                  <a:tcPr marL="0" marR="0" marT="0" marB="0" anchor="ctr"/>
                </a:tc>
                <a:tc>
                  <a:txBody>
                    <a:bodyPr/>
                    <a:lstStyle/>
                    <a:p>
                      <a:pPr lvl="0" algn="ctr">
                        <a:buNone/>
                      </a:pPr>
                      <a:r>
                        <a:rPr lang="en-US" sz="1800" b="0" i="0" u="none" strike="noStrike" noProof="0">
                          <a:effectLst/>
                          <a:latin typeface="Calibri"/>
                        </a:rPr>
                        <a:t>Click on login button</a:t>
                      </a:r>
                      <a:endParaRPr lang="en-US"/>
                    </a:p>
                    <a:p>
                      <a:pPr lvl="0" algn="ctr">
                        <a:buNone/>
                      </a:pPr>
                      <a:r>
                        <a:rPr lang="en-US" sz="1800" b="0" i="0" u="none" strike="noStrike" noProof="0">
                          <a:effectLst/>
                          <a:latin typeface="Calibri"/>
                        </a:rPr>
                        <a:t>-&gt; Or click on sign up button</a:t>
                      </a:r>
                      <a:endParaRPr lang="en-US"/>
                    </a:p>
                  </a:txBody>
                  <a:tcPr marL="0" marR="0" marT="0" marB="0" anchor="ctr"/>
                </a:tc>
                <a:tc>
                  <a:txBody>
                    <a:bodyPr/>
                    <a:lstStyle/>
                    <a:p>
                      <a:pPr lvl="0" algn="ctr">
                        <a:buNone/>
                      </a:pPr>
                      <a:r>
                        <a:rPr lang="en-US" sz="1800" b="0" i="0" u="none" strike="noStrike" noProof="0">
                          <a:effectLst/>
                          <a:latin typeface="Calibri"/>
                        </a:rPr>
                        <a:t>New user should be able to create an account. </a:t>
                      </a:r>
                    </a:p>
                    <a:p>
                      <a:pPr lvl="0" algn="ctr">
                        <a:buNone/>
                      </a:pPr>
                      <a:r>
                        <a:rPr lang="en-US" sz="1800" b="0" i="0" u="none" strike="noStrike" noProof="0">
                          <a:effectLst/>
                        </a:rPr>
                        <a:t>Existing users should be able to log into their account using their email and password.</a:t>
                      </a:r>
                      <a:endParaRPr lang="en-US"/>
                    </a:p>
                    <a:p>
                      <a:pPr lvl="0" algn="ctr">
                        <a:buNone/>
                      </a:pPr>
                      <a:r>
                        <a:rPr lang="en-US" sz="1800" b="0" i="0" u="none" strike="noStrike" noProof="0">
                          <a:effectLst/>
                          <a:latin typeface="Calibri"/>
                        </a:rPr>
                        <a:t>.</a:t>
                      </a:r>
                      <a:endParaRPr lang="en-US"/>
                    </a:p>
                  </a:txBody>
                  <a:tcPr marL="0" marR="0" marT="0" marB="0" anchor="ctr"/>
                </a:tc>
                <a:tc>
                  <a:txBody>
                    <a:bodyPr/>
                    <a:lstStyle/>
                    <a:p>
                      <a:pPr lvl="0" algn="ctr">
                        <a:buNone/>
                      </a:pPr>
                      <a:r>
                        <a:rPr lang="en-US" sz="1800" b="0" i="0" u="none" strike="noStrike" noProof="0">
                          <a:effectLst/>
                          <a:latin typeface="Calibri"/>
                        </a:rPr>
                        <a:t>Users can create an account and then login to their account after.  </a:t>
                      </a:r>
                    </a:p>
                    <a:p>
                      <a:pPr lvl="0" algn="ctr">
                        <a:buNone/>
                      </a:pPr>
                      <a:r>
                        <a:rPr lang="en-US" sz="1800" b="0" i="0" u="none" strike="noStrike" noProof="0">
                          <a:effectLst/>
                          <a:latin typeface="Calibri"/>
                        </a:rPr>
                        <a:t>New account cannot be created with existing email address. </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1247497464"/>
                  </a:ext>
                </a:extLst>
              </a:tr>
              <a:tr h="4062896">
                <a:tc>
                  <a:txBody>
                    <a:bodyPr/>
                    <a:lstStyle/>
                    <a:p>
                      <a:pPr algn="ctr"/>
                      <a:r>
                        <a:rPr lang="en-US">
                          <a:effectLst/>
                        </a:rPr>
                        <a:t>LTA-175</a:t>
                      </a:r>
                    </a:p>
                  </a:txBody>
                  <a:tcPr marL="0" marR="0" marT="0" marB="0" anchor="ctr"/>
                </a:tc>
                <a:tc>
                  <a:txBody>
                    <a:bodyPr/>
                    <a:lstStyle/>
                    <a:p>
                      <a:pPr lvl="0" algn="ctr">
                        <a:lnSpc>
                          <a:spcPct val="100000"/>
                        </a:lnSpc>
                        <a:spcBef>
                          <a:spcPts val="0"/>
                        </a:spcBef>
                        <a:spcAft>
                          <a:spcPts val="0"/>
                        </a:spcAft>
                        <a:buNone/>
                      </a:pPr>
                      <a:r>
                        <a:rPr lang="en-US" sz="1800" b="0" i="0" u="none" strike="noStrike" noProof="0">
                          <a:solidFill>
                            <a:schemeClr val="tx1"/>
                          </a:solidFill>
                        </a:rPr>
                        <a:t>As a new developer, I want to set up my development environment, so that I can extend functionalities in future. </a:t>
                      </a:r>
                      <a:endParaRPr lang="en-US" sz="1800">
                        <a:solidFill>
                          <a:schemeClr val="tx1"/>
                        </a:solidFill>
                      </a:endParaRPr>
                    </a:p>
                    <a:p>
                      <a:pPr lvl="0" algn="ctr">
                        <a:lnSpc>
                          <a:spcPct val="100000"/>
                        </a:lnSpc>
                        <a:spcBef>
                          <a:spcPts val="0"/>
                        </a:spcBef>
                        <a:spcAft>
                          <a:spcPts val="0"/>
                        </a:spcAft>
                        <a:buNone/>
                      </a:pPr>
                      <a:endParaRPr lang="en-US" sz="1100" b="1" i="0" u="none" strike="noStrike" noProof="0">
                        <a:solidFill>
                          <a:srgbClr val="172B4D"/>
                        </a:solidFill>
                        <a:latin typeface="Calibri"/>
                      </a:endParaRPr>
                    </a:p>
                    <a:p>
                      <a:pPr lvl="0" algn="ctr">
                        <a:lnSpc>
                          <a:spcPct val="100000"/>
                        </a:lnSpc>
                        <a:spcBef>
                          <a:spcPts val="0"/>
                        </a:spcBef>
                        <a:spcAft>
                          <a:spcPts val="0"/>
                        </a:spcAft>
                        <a:buNone/>
                      </a:pPr>
                      <a:endParaRPr lang="en-US"/>
                    </a:p>
                  </a:txBody>
                  <a:tcPr marL="0" marR="0" marT="0" marB="0" anchor="ctr"/>
                </a:tc>
                <a:tc>
                  <a:txBody>
                    <a:bodyPr/>
                    <a:lstStyle/>
                    <a:p>
                      <a:pPr algn="ctr"/>
                      <a:r>
                        <a:rPr lang="en-US">
                          <a:effectLst/>
                        </a:rPr>
                        <a:t>LTA-188</a:t>
                      </a:r>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solidFill>
                            <a:schemeClr val="tx1"/>
                          </a:solidFill>
                          <a:effectLst/>
                        </a:rPr>
                        <a:t>Verify the d</a:t>
                      </a:r>
                      <a:r>
                        <a:rPr lang="en-US" i="0">
                          <a:solidFill>
                            <a:schemeClr val="tx1"/>
                          </a:solidFill>
                        </a:rPr>
                        <a:t>eployment and Installation manual</a:t>
                      </a:r>
                      <a:endParaRPr lang="en-US" sz="1800" b="0" i="0" u="none" strike="noStrike" noProof="0">
                        <a:solidFill>
                          <a:schemeClr val="tx1"/>
                        </a:solidFill>
                        <a:effectLst/>
                      </a:endParaRPr>
                    </a:p>
                    <a:p>
                      <a:pPr marL="0" lvl="0" indent="0" algn="ctr">
                        <a:lnSpc>
                          <a:spcPct val="100000"/>
                        </a:lnSpc>
                        <a:spcBef>
                          <a:spcPts val="0"/>
                        </a:spcBef>
                        <a:spcAft>
                          <a:spcPts val="0"/>
                        </a:spcAft>
                        <a:buNone/>
                      </a:pPr>
                      <a:endParaRPr lang="en-US" sz="1800" b="0" i="0" u="none" strike="noStrike" noProof="0">
                        <a:solidFill>
                          <a:schemeClr val="tx1"/>
                        </a:solidFill>
                        <a:effectLst/>
                      </a:endParaRPr>
                    </a:p>
                    <a:p>
                      <a:pPr marL="0" lvl="0" indent="0" algn="ctr">
                        <a:lnSpc>
                          <a:spcPct val="100000"/>
                        </a:lnSpc>
                        <a:spcBef>
                          <a:spcPts val="0"/>
                        </a:spcBef>
                        <a:spcAft>
                          <a:spcPts val="0"/>
                        </a:spcAft>
                        <a:buNone/>
                      </a:pPr>
                      <a:endParaRPr lang="en-US" sz="1800" b="0" i="0" u="none" strike="noStrike" noProof="0">
                        <a:solidFill>
                          <a:srgbClr val="000000"/>
                        </a:solidFill>
                        <a:effectLst/>
                      </a:endParaRPr>
                    </a:p>
                    <a:p>
                      <a:pPr lvl="0" algn="ctr">
                        <a:buNone/>
                      </a:pPr>
                      <a:endParaRPr lang="en-US" sz="1800" b="0" i="0" u="none" strike="noStrike" noProof="0">
                        <a:solidFill>
                          <a:srgbClr val="000000"/>
                        </a:solidFill>
                        <a:effectLst/>
                        <a:latin typeface="Calibri"/>
                      </a:endParaRPr>
                    </a:p>
                  </a:txBody>
                  <a:tcPr marL="0" marR="0" marT="0" marB="0" anchor="ctr"/>
                </a:tc>
                <a:tc>
                  <a:txBody>
                    <a:bodyPr/>
                    <a:lstStyle/>
                    <a:p>
                      <a:pPr lvl="0" algn="ctr">
                        <a:buNone/>
                      </a:pPr>
                      <a:endParaRPr lang="en-US" sz="1800" b="0" i="0" u="none" strike="noStrike" noProof="0">
                        <a:solidFill>
                          <a:srgbClr val="000000"/>
                        </a:solidFill>
                        <a:effectLst/>
                        <a:latin typeface="Calibri"/>
                      </a:endParaRPr>
                    </a:p>
                    <a:p>
                      <a:pPr lvl="0" algn="ctr">
                        <a:buNone/>
                      </a:pPr>
                      <a:endParaRPr lang="en-US" sz="1800" b="0" i="0" u="none" strike="noStrike" noProof="0">
                        <a:solidFill>
                          <a:srgbClr val="000000"/>
                        </a:solidFill>
                        <a:effectLst/>
                        <a:latin typeface="Calibri"/>
                      </a:endParaRPr>
                    </a:p>
                    <a:p>
                      <a:pPr lvl="0" algn="ctr">
                        <a:buNone/>
                      </a:pPr>
                      <a:r>
                        <a:rPr lang="en-US" sz="1800" b="0" i="0" u="none" strike="noStrike" noProof="0">
                          <a:solidFill>
                            <a:srgbClr val="000000"/>
                          </a:solidFill>
                          <a:effectLst/>
                          <a:latin typeface="Calibri"/>
                        </a:rPr>
                        <a:t>Ensure that installation manual is visible, </a:t>
                      </a:r>
                      <a:r>
                        <a:rPr lang="en-US" sz="1800" b="0" i="0" u="none" strike="noStrike" noProof="0">
                          <a:solidFill>
                            <a:schemeClr val="tx1"/>
                          </a:solidFill>
                          <a:effectLst/>
                          <a:latin typeface="Calibri"/>
                        </a:rPr>
                        <a:t>includes system requirements and software dependencies, and has detailed instructions on setting up environment variables and configuration files</a:t>
                      </a:r>
                      <a:r>
                        <a:rPr lang="en-US" sz="1800" b="0" i="0" u="none" strike="noStrike" noProof="0">
                          <a:effectLst/>
                        </a:rPr>
                        <a:t>.</a:t>
                      </a:r>
                      <a:endParaRPr lang="en-US">
                        <a:effectLst/>
                      </a:endParaRPr>
                    </a:p>
                  </a:txBody>
                  <a:tcPr marL="0" marR="0" marT="0" marB="0" anchor="ctr"/>
                </a:tc>
                <a:tc>
                  <a:txBody>
                    <a:bodyPr/>
                    <a:lstStyle/>
                    <a:p>
                      <a:pPr lvl="0" algn="ctr">
                        <a:buNone/>
                      </a:pPr>
                      <a:r>
                        <a:rPr lang="en-US" sz="1800" b="0" i="0" u="none" strike="noStrike" noProof="0">
                          <a:effectLst/>
                        </a:rPr>
                        <a:t>  </a:t>
                      </a:r>
                      <a:r>
                        <a:rPr lang="en-US" sz="1800" b="0" i="0" u="none" strike="noStrike" noProof="0">
                          <a:effectLst/>
                          <a:latin typeface="Calibri"/>
                        </a:rPr>
                        <a:t>Open a web browser-&gt;</a:t>
                      </a:r>
                      <a:endParaRPr lang="en-US" sz="1800" b="0" i="0" u="none" strike="noStrike" noProof="0">
                        <a:effectLst/>
                      </a:endParaRPr>
                    </a:p>
                    <a:p>
                      <a:pPr lvl="0" algn="ctr">
                        <a:buNone/>
                      </a:pPr>
                      <a:r>
                        <a:rPr lang="en-US" sz="1800" b="0" i="0" u="none" strike="noStrike" noProof="0">
                          <a:effectLst/>
                          <a:latin typeface="Calibri"/>
                        </a:rPr>
                        <a:t>Go to the project's GitHub-&gt;Deployment and installation manual.</a:t>
                      </a:r>
                    </a:p>
                  </a:txBody>
                  <a:tcPr marL="0" marR="0" marT="0" marB="0" anchor="ctr"/>
                </a:tc>
                <a:tc>
                  <a:txBody>
                    <a:bodyPr/>
                    <a:lstStyle/>
                    <a:p>
                      <a:pPr lvl="0" algn="ctr">
                        <a:buNone/>
                      </a:pPr>
                      <a:r>
                        <a:rPr lang="en-US" sz="1800" b="0" i="0" u="none" strike="noStrike" noProof="0">
                          <a:effectLst/>
                          <a:latin typeface="Calibri"/>
                        </a:rPr>
                        <a:t>The installation manual should be clearly visible in the project's GitHub repository and must include a comprehensive list of all necessary system requirements</a:t>
                      </a:r>
                      <a:endParaRPr lang="en-US">
                        <a:latin typeface="Calibri"/>
                      </a:endParaRPr>
                    </a:p>
                  </a:txBody>
                  <a:tcPr marL="0" marR="0" marT="0" marB="0" anchor="ctr"/>
                </a:tc>
                <a:tc>
                  <a:txBody>
                    <a:bodyPr/>
                    <a:lstStyle/>
                    <a:p>
                      <a:pPr algn="ctr"/>
                      <a:r>
                        <a:rPr lang="en-US" sz="2000" b="0" i="0" u="none" strike="noStrike" noProof="0">
                          <a:solidFill>
                            <a:schemeClr val="tx1"/>
                          </a:solidFill>
                          <a:effectLst/>
                          <a:latin typeface="Calibri"/>
                        </a:rPr>
                        <a:t>Installation manual is visible and includes all necessary detailed. </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537154947"/>
                  </a:ext>
                </a:extLst>
              </a:tr>
            </a:tbl>
          </a:graphicData>
        </a:graphic>
      </p:graphicFrame>
      <p:sp>
        <p:nvSpPr>
          <p:cNvPr id="6" name="TextBox 5">
            <a:extLst>
              <a:ext uri="{FF2B5EF4-FFF2-40B4-BE49-F238E27FC236}">
                <a16:creationId xmlns:a16="http://schemas.microsoft.com/office/drawing/2014/main" id="{7649D07D-45B1-6518-C804-2BAF6B81ED1E}"/>
              </a:ext>
            </a:extLst>
          </p:cNvPr>
          <p:cNvSpPr txBox="1"/>
          <p:nvPr/>
        </p:nvSpPr>
        <p:spPr>
          <a:xfrm>
            <a:off x="13650247" y="102992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1060336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220552"/>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E08D22A2-1427-9A87-53C5-8531B76DAAB5}"/>
              </a:ext>
            </a:extLst>
          </p:cNvPr>
          <p:cNvGraphicFramePr>
            <a:graphicFrameLocks noGrp="1"/>
          </p:cNvGraphicFramePr>
          <p:nvPr>
            <p:extLst>
              <p:ext uri="{D42A27DB-BD31-4B8C-83A1-F6EECF244321}">
                <p14:modId xmlns:p14="http://schemas.microsoft.com/office/powerpoint/2010/main" val="3736257907"/>
              </p:ext>
            </p:extLst>
          </p:nvPr>
        </p:nvGraphicFramePr>
        <p:xfrm>
          <a:off x="1099867" y="1919377"/>
          <a:ext cx="15938849" cy="7438909"/>
        </p:xfrm>
        <a:graphic>
          <a:graphicData uri="http://schemas.openxmlformats.org/drawingml/2006/table">
            <a:tbl>
              <a:tblPr bandRow="1">
                <a:tableStyleId>{775DCB02-9BB8-47FD-8907-85C794F793BA}</a:tableStyleId>
              </a:tblPr>
              <a:tblGrid>
                <a:gridCol w="1076718">
                  <a:extLst>
                    <a:ext uri="{9D8B030D-6E8A-4147-A177-3AD203B41FA5}">
                      <a16:colId xmlns:a16="http://schemas.microsoft.com/office/drawing/2014/main" val="121790501"/>
                    </a:ext>
                  </a:extLst>
                </a:gridCol>
                <a:gridCol w="6662203">
                  <a:extLst>
                    <a:ext uri="{9D8B030D-6E8A-4147-A177-3AD203B41FA5}">
                      <a16:colId xmlns:a16="http://schemas.microsoft.com/office/drawing/2014/main" val="634220011"/>
                    </a:ext>
                  </a:extLst>
                </a:gridCol>
                <a:gridCol w="7420843">
                  <a:extLst>
                    <a:ext uri="{9D8B030D-6E8A-4147-A177-3AD203B41FA5}">
                      <a16:colId xmlns:a16="http://schemas.microsoft.com/office/drawing/2014/main" val="1631978176"/>
                    </a:ext>
                  </a:extLst>
                </a:gridCol>
                <a:gridCol w="779085">
                  <a:extLst>
                    <a:ext uri="{9D8B030D-6E8A-4147-A177-3AD203B41FA5}">
                      <a16:colId xmlns:a16="http://schemas.microsoft.com/office/drawing/2014/main" val="4154534933"/>
                    </a:ext>
                  </a:extLst>
                </a:gridCol>
              </a:tblGrid>
              <a:tr h="318613">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852624368"/>
                  </a:ext>
                </a:extLst>
              </a:tr>
              <a:tr h="492404">
                <a:tc rowSpan="2">
                  <a:txBody>
                    <a:bodyPr/>
                    <a:lstStyle/>
                    <a:p>
                      <a:pPr algn="ctr"/>
                      <a:r>
                        <a:rPr lang="en-US">
                          <a:effectLst/>
                        </a:rPr>
                        <a:t>LTA-124</a:t>
                      </a:r>
                    </a:p>
                  </a:txBody>
                  <a:tcPr marL="0" marR="0" marT="0" marB="0" anchor="ctr"/>
                </a:tc>
                <a:tc gridSpan="2">
                  <a:txBody>
                    <a:bodyPr/>
                    <a:lstStyle/>
                    <a:p>
                      <a:pPr algn="ctr"/>
                      <a:r>
                        <a:rPr lang="en-US">
                          <a:effectLst/>
                        </a:rPr>
                        <a:t>As a Lawyer, I want to be informed if my audio recording exceeds a certain time limit, so that I can manage the length of my input and avoid losing the recording</a:t>
                      </a:r>
                    </a:p>
                  </a:txBody>
                  <a:tcPr marL="0" marR="0" marT="0" marB="0" anchor="ctr"/>
                </a:tc>
                <a:tc hMerge="1">
                  <a:txBody>
                    <a:bodyPr/>
                    <a:lstStyle/>
                    <a:p>
                      <a:endParaRPr lang="en-US"/>
                    </a:p>
                  </a:txBody>
                  <a:tcPr marL="0" marR="0" marT="0" marB="0" horzOverflow="overflow"/>
                </a:tc>
                <a:tc rowSpan="2">
                  <a:txBody>
                    <a:bodyPr/>
                    <a:lstStyle/>
                    <a:p>
                      <a:pPr algn="ctr"/>
                      <a:r>
                        <a:rPr lang="en-US">
                          <a:effectLst/>
                        </a:rPr>
                        <a:t>2</a:t>
                      </a:r>
                    </a:p>
                  </a:txBody>
                  <a:tcPr marL="0" marR="0" marT="0" marB="0" anchor="ctr"/>
                </a:tc>
                <a:extLst>
                  <a:ext uri="{0D108BD9-81ED-4DB2-BD59-A6C34878D82A}">
                    <a16:rowId xmlns:a16="http://schemas.microsoft.com/office/drawing/2014/main" val="3889211285"/>
                  </a:ext>
                </a:extLst>
              </a:tr>
              <a:tr h="999290">
                <a:tc vMerge="1">
                  <a:txBody>
                    <a:bodyPr/>
                    <a:lstStyle/>
                    <a:p>
                      <a:endParaRPr lang="en-US"/>
                    </a:p>
                  </a:txBody>
                  <a:tcPr marL="0" marR="0" marT="0" marB="0" horzOverflow="overflow"/>
                </a:tc>
                <a:tc>
                  <a:txBody>
                    <a:bodyPr/>
                    <a:lstStyle/>
                    <a:p>
                      <a:pPr algn="ctr"/>
                      <a:r>
                        <a:rPr lang="en-US">
                          <a:effectLst/>
                        </a:rPr>
                        <a:t>Given a customer is using the record audio feature</a:t>
                      </a:r>
                      <a:br>
                        <a:rPr lang="en-US">
                          <a:effectLst/>
                        </a:rPr>
                      </a:br>
                      <a:r>
                        <a:rPr lang="en-US">
                          <a:effectLst/>
                        </a:rPr>
                        <a:t>When they are recording audio</a:t>
                      </a:r>
                      <a:br>
                        <a:rPr lang="en-US">
                          <a:effectLst/>
                        </a:rPr>
                      </a:br>
                      <a:r>
                        <a:rPr lang="en-US">
                          <a:effectLst/>
                        </a:rPr>
                        <a:t>Then they should be alerted if they are exceeding the recording time limit</a:t>
                      </a:r>
                    </a:p>
                  </a:txBody>
                  <a:tcPr marL="0" marR="0" marT="0" marB="0" anchor="ctr"/>
                </a:tc>
                <a:tc>
                  <a:txBody>
                    <a:bodyPr/>
                    <a:lstStyle/>
                    <a:p>
                      <a:pPr algn="ctr"/>
                      <a:r>
                        <a:rPr lang="en-US">
                          <a:effectLst/>
                        </a:rPr>
                        <a:t>The system enforces a maximum recording time (e.g., 2 minutes).</a:t>
                      </a:r>
                      <a:br>
                        <a:rPr lang="en-US">
                          <a:effectLst/>
                        </a:rPr>
                      </a:br>
                      <a:r>
                        <a:rPr lang="en-US">
                          <a:effectLst/>
                        </a:rPr>
                        <a:t>An error message or notification is shown if the user exceeds the recording limit.</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3559448676"/>
                  </a:ext>
                </a:extLst>
              </a:tr>
              <a:tr h="419991">
                <a:tc rowSpan="2">
                  <a:txBody>
                    <a:bodyPr/>
                    <a:lstStyle/>
                    <a:p>
                      <a:pPr algn="ctr"/>
                      <a:r>
                        <a:rPr lang="en-US">
                          <a:effectLst/>
                        </a:rPr>
                        <a:t>LTA-126</a:t>
                      </a:r>
                    </a:p>
                  </a:txBody>
                  <a:tcPr marL="0" marR="0" marT="0" marB="0" anchor="ctr"/>
                </a:tc>
                <a:tc gridSpan="2">
                  <a:txBody>
                    <a:bodyPr/>
                    <a:lstStyle/>
                    <a:p>
                      <a:pPr algn="ctr"/>
                      <a:r>
                        <a:rPr lang="en-US">
                          <a:effectLst/>
                        </a:rPr>
                        <a:t>As a Student, I want a dropdown menu for selecting the output language, so that I can receive translations in any language of my choice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2</a:t>
                      </a:r>
                    </a:p>
                  </a:txBody>
                  <a:tcPr marL="0" marR="0" marT="0" marB="0" anchor="ctr"/>
                </a:tc>
                <a:extLst>
                  <a:ext uri="{0D108BD9-81ED-4DB2-BD59-A6C34878D82A}">
                    <a16:rowId xmlns:a16="http://schemas.microsoft.com/office/drawing/2014/main" val="1555313030"/>
                  </a:ext>
                </a:extLst>
              </a:tr>
              <a:tr h="1752384">
                <a:tc vMerge="1">
                  <a:txBody>
                    <a:bodyPr/>
                    <a:lstStyle/>
                    <a:p>
                      <a:endParaRPr lang="en-US"/>
                    </a:p>
                  </a:txBody>
                  <a:tcPr marL="0" marR="0" marT="0" marB="0" horzOverflow="overflow"/>
                </a:tc>
                <a:tc>
                  <a:txBody>
                    <a:bodyPr/>
                    <a:lstStyle/>
                    <a:p>
                      <a:pPr algn="ctr"/>
                      <a:r>
                        <a:rPr lang="en-US">
                          <a:effectLst/>
                        </a:rPr>
                        <a:t>Given a student wants to translate their transcription</a:t>
                      </a:r>
                      <a:br>
                        <a:rPr lang="en-US">
                          <a:effectLst/>
                        </a:rPr>
                      </a:br>
                      <a:r>
                        <a:rPr lang="en-US">
                          <a:effectLst/>
                        </a:rPr>
                        <a:t>When they click the dropdown menu</a:t>
                      </a:r>
                      <a:br>
                        <a:rPr lang="en-US">
                          <a:effectLst/>
                        </a:rPr>
                      </a:br>
                      <a:r>
                        <a:rPr lang="en-US">
                          <a:effectLst/>
                        </a:rPr>
                        <a:t>Then they should see a list of output languages so they can translate their work</a:t>
                      </a:r>
                    </a:p>
                  </a:txBody>
                  <a:tcPr marL="0" marR="0" marT="0" marB="0" anchor="ctr"/>
                </a:tc>
                <a:tc>
                  <a:txBody>
                    <a:bodyPr/>
                    <a:lstStyle/>
                    <a:p>
                      <a:pPr algn="ctr"/>
                      <a:r>
                        <a:rPr lang="en-US">
                          <a:effectLst/>
                        </a:rPr>
                        <a:t>A dropdown menu is available next to the output field for selecting the output language.</a:t>
                      </a:r>
                      <a:br>
                        <a:rPr lang="en-US">
                          <a:effectLst/>
                        </a:rPr>
                      </a:br>
                      <a:r>
                        <a:rPr lang="en-US">
                          <a:effectLst/>
                        </a:rPr>
                        <a:t>The dropdown displays a list of available languages for the user to choose from.</a:t>
                      </a:r>
                      <a:br>
                        <a:rPr lang="en-US">
                          <a:effectLst/>
                        </a:rPr>
                      </a:br>
                      <a:r>
                        <a:rPr lang="en-US">
                          <a:effectLst/>
                        </a:rPr>
                        <a:t>The user can select any language from the list as the output language.</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94440971"/>
                  </a:ext>
                </a:extLst>
              </a:tr>
              <a:tr h="564815">
                <a:tc rowSpan="2">
                  <a:txBody>
                    <a:bodyPr/>
                    <a:lstStyle/>
                    <a:p>
                      <a:pPr algn="ctr"/>
                      <a:r>
                        <a:rPr lang="en-US">
                          <a:effectLst/>
                        </a:rPr>
                        <a:t>LTA-138</a:t>
                      </a:r>
                    </a:p>
                  </a:txBody>
                  <a:tcPr marL="0" marR="0" marT="0" marB="0" anchor="ctr"/>
                </a:tc>
                <a:tc gridSpan="2">
                  <a:txBody>
                    <a:bodyPr/>
                    <a:lstStyle/>
                    <a:p>
                      <a:pPr algn="ctr"/>
                      <a:r>
                        <a:rPr lang="en-US">
                          <a:effectLst/>
                        </a:rPr>
                        <a:t>As an Admin, I want to configure the Firebase database by following the provided UML diagram, so that the database structure aligns with the system's requirements and functions efficiently</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1433099273"/>
                  </a:ext>
                </a:extLst>
              </a:tr>
              <a:tr h="2737186">
                <a:tc vMerge="1">
                  <a:txBody>
                    <a:bodyPr/>
                    <a:lstStyle/>
                    <a:p>
                      <a:endParaRPr lang="en-US"/>
                    </a:p>
                  </a:txBody>
                  <a:tcPr marL="0" marR="0" marT="0" marB="0" horzOverflow="overflow"/>
                </a:tc>
                <a:tc>
                  <a:txBody>
                    <a:bodyPr/>
                    <a:lstStyle/>
                    <a:p>
                      <a:pPr algn="ctr"/>
                      <a:r>
                        <a:rPr lang="en-US">
                          <a:effectLst/>
                        </a:rPr>
                        <a:t>Given an Admin wants to configure a Firebase Database</a:t>
                      </a:r>
                      <a:br>
                        <a:rPr lang="en-US">
                          <a:effectLst/>
                        </a:rPr>
                      </a:br>
                      <a:r>
                        <a:rPr lang="en-US">
                          <a:effectLst/>
                        </a:rPr>
                        <a:t>When following our provided UML diagram</a:t>
                      </a:r>
                      <a:br>
                        <a:rPr lang="en-US">
                          <a:effectLst/>
                        </a:rPr>
                      </a:br>
                      <a:r>
                        <a:rPr lang="en-US">
                          <a:effectLst/>
                        </a:rPr>
                        <a:t>Then they can duplicate our production environment</a:t>
                      </a:r>
                    </a:p>
                  </a:txBody>
                  <a:tcPr marL="0" marR="0" marT="0" marB="0" anchor="ctr"/>
                </a:tc>
                <a:tc>
                  <a:txBody>
                    <a:bodyPr/>
                    <a:lstStyle/>
                    <a:p>
                      <a:pPr algn="ctr"/>
                      <a:r>
                        <a:rPr lang="en-US">
                          <a:effectLst/>
                        </a:rPr>
                        <a:t>Implement the database structure in Firebase as per the attached UML diagram</a:t>
                      </a:r>
                      <a:br>
                        <a:rPr lang="en-US">
                          <a:effectLst/>
                        </a:rPr>
                      </a:br>
                      <a:r>
                        <a:rPr lang="en-US">
                          <a:effectLst/>
                        </a:rPr>
                        <a:t>Set up collections and documents to match the entities and relationships shown in the UML</a:t>
                      </a:r>
                      <a:br>
                        <a:rPr lang="en-US">
                          <a:effectLst/>
                        </a:rPr>
                      </a:br>
                      <a:r>
                        <a:rPr lang="en-US">
                          <a:effectLst/>
                        </a:rPr>
                        <a:t>Verify the database supports the required operations (e.g. create, read, update, delete)</a:t>
                      </a:r>
                      <a:br>
                        <a:rPr lang="en-US">
                          <a:effectLst/>
                        </a:rPr>
                      </a:br>
                      <a:r>
                        <a:rPr lang="en-US">
                          <a:effectLst/>
                        </a:rPr>
                        <a:t>Test the Firebase database setup to ensure it meets the system's performance and security standards</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3970311322"/>
                  </a:ext>
                </a:extLst>
              </a:tr>
            </a:tbl>
          </a:graphicData>
        </a:graphic>
      </p:graphicFrame>
    </p:spTree>
    <p:extLst>
      <p:ext uri="{BB962C8B-B14F-4D97-AF65-F5344CB8AC3E}">
        <p14:creationId xmlns:p14="http://schemas.microsoft.com/office/powerpoint/2010/main" val="1948824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48389"/>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6" name="Table 5">
            <a:extLst>
              <a:ext uri="{FF2B5EF4-FFF2-40B4-BE49-F238E27FC236}">
                <a16:creationId xmlns:a16="http://schemas.microsoft.com/office/drawing/2014/main" id="{921ACF03-81F2-AA3C-6F1F-55577DB7D680}"/>
              </a:ext>
            </a:extLst>
          </p:cNvPr>
          <p:cNvGraphicFramePr>
            <a:graphicFrameLocks noGrp="1"/>
          </p:cNvGraphicFramePr>
          <p:nvPr>
            <p:extLst>
              <p:ext uri="{D42A27DB-BD31-4B8C-83A1-F6EECF244321}">
                <p14:modId xmlns:p14="http://schemas.microsoft.com/office/powerpoint/2010/main" val="1222652210"/>
              </p:ext>
            </p:extLst>
          </p:nvPr>
        </p:nvGraphicFramePr>
        <p:xfrm>
          <a:off x="1078301" y="1444924"/>
          <a:ext cx="16181214" cy="8127766"/>
        </p:xfrm>
        <a:graphic>
          <a:graphicData uri="http://schemas.openxmlformats.org/drawingml/2006/table">
            <a:tbl>
              <a:tblPr bandRow="1">
                <a:tableStyleId>{775DCB02-9BB8-47FD-8907-85C794F793BA}</a:tableStyleId>
              </a:tblPr>
              <a:tblGrid>
                <a:gridCol w="1159565">
                  <a:extLst>
                    <a:ext uri="{9D8B030D-6E8A-4147-A177-3AD203B41FA5}">
                      <a16:colId xmlns:a16="http://schemas.microsoft.com/office/drawing/2014/main" val="2183919342"/>
                    </a:ext>
                  </a:extLst>
                </a:gridCol>
                <a:gridCol w="5566758">
                  <a:extLst>
                    <a:ext uri="{9D8B030D-6E8A-4147-A177-3AD203B41FA5}">
                      <a16:colId xmlns:a16="http://schemas.microsoft.com/office/drawing/2014/main" val="1415526588"/>
                    </a:ext>
                  </a:extLst>
                </a:gridCol>
                <a:gridCol w="8394718">
                  <a:extLst>
                    <a:ext uri="{9D8B030D-6E8A-4147-A177-3AD203B41FA5}">
                      <a16:colId xmlns:a16="http://schemas.microsoft.com/office/drawing/2014/main" val="3232780698"/>
                    </a:ext>
                  </a:extLst>
                </a:gridCol>
                <a:gridCol w="1060173">
                  <a:extLst>
                    <a:ext uri="{9D8B030D-6E8A-4147-A177-3AD203B41FA5}">
                      <a16:colId xmlns:a16="http://schemas.microsoft.com/office/drawing/2014/main" val="491164949"/>
                    </a:ext>
                  </a:extLst>
                </a:gridCol>
              </a:tblGrid>
              <a:tr h="490348">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122450724"/>
                  </a:ext>
                </a:extLst>
              </a:tr>
              <a:tr h="537803">
                <a:tc rowSpan="2">
                  <a:txBody>
                    <a:bodyPr/>
                    <a:lstStyle/>
                    <a:p>
                      <a:pPr algn="ctr"/>
                      <a:r>
                        <a:rPr lang="en-US">
                          <a:effectLst/>
                        </a:rPr>
                        <a:t>LTA-134</a:t>
                      </a:r>
                    </a:p>
                  </a:txBody>
                  <a:tcPr marL="0" marR="0" marT="0" marB="0" anchor="ctr"/>
                </a:tc>
                <a:tc gridSpan="2">
                  <a:txBody>
                    <a:bodyPr/>
                    <a:lstStyle/>
                    <a:p>
                      <a:pPr algn="ctr"/>
                      <a:r>
                        <a:rPr lang="en-US">
                          <a:effectLst/>
                        </a:rPr>
                        <a:t>As an Admin, I want to mark a translation as a favorite by clicking a star icon, so that I can easily identify and access important translations later</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392854319"/>
                  </a:ext>
                </a:extLst>
              </a:tr>
              <a:tr h="2584173">
                <a:tc vMerge="1">
                  <a:txBody>
                    <a:bodyPr/>
                    <a:lstStyle/>
                    <a:p>
                      <a:endParaRPr lang="en-US"/>
                    </a:p>
                  </a:txBody>
                  <a:tcPr marL="0" marR="0" marT="0" marB="0" horzOverflow="overflow"/>
                </a:tc>
                <a:tc>
                  <a:txBody>
                    <a:bodyPr/>
                    <a:lstStyle/>
                    <a:p>
                      <a:pPr algn="ctr"/>
                      <a:r>
                        <a:rPr lang="en-US">
                          <a:effectLst/>
                        </a:rPr>
                        <a:t>Give an Admin wants to mark a translation as favorite</a:t>
                      </a:r>
                      <a:br>
                        <a:rPr lang="en-US">
                          <a:effectLst/>
                        </a:rPr>
                      </a:br>
                      <a:r>
                        <a:rPr lang="en-US">
                          <a:effectLst/>
                        </a:rPr>
                        <a:t>When they click the favorite icon</a:t>
                      </a:r>
                      <a:br>
                        <a:rPr lang="en-US">
                          <a:effectLst/>
                        </a:rPr>
                      </a:br>
                      <a:r>
                        <a:rPr lang="en-US">
                          <a:effectLst/>
                        </a:rPr>
                        <a:t>Then the icon turns a solid color and their translation is saved under favorite</a:t>
                      </a:r>
                    </a:p>
                  </a:txBody>
                  <a:tcPr marL="0" marR="0" marT="0" marB="0" anchor="ctr"/>
                </a:tc>
                <a:tc>
                  <a:txBody>
                    <a:bodyPr/>
                    <a:lstStyle/>
                    <a:p>
                      <a:pPr algn="ctr"/>
                      <a:r>
                        <a:rPr lang="en-US">
                          <a:effectLst/>
                        </a:rPr>
                        <a:t>A favorites(star)icon is displayed at the bottom of each translation</a:t>
                      </a:r>
                      <a:br>
                        <a:rPr lang="en-US">
                          <a:effectLst/>
                        </a:rPr>
                      </a:br>
                      <a:r>
                        <a:rPr lang="en-US">
                          <a:effectLst/>
                        </a:rPr>
                        <a:t>Clicking the star icon marks the translation as a favorite</a:t>
                      </a:r>
                      <a:br>
                        <a:rPr lang="en-US">
                          <a:effectLst/>
                        </a:rPr>
                      </a:br>
                      <a:r>
                        <a:rPr lang="en-US">
                          <a:effectLst/>
                        </a:rPr>
                        <a:t>A visual change(e.g. the star turns solid) occurs when a translation is marked as a favorite</a:t>
                      </a:r>
                      <a:br>
                        <a:rPr lang="en-US">
                          <a:effectLst/>
                        </a:rPr>
                      </a:br>
                      <a:r>
                        <a:rPr lang="en-US">
                          <a:effectLst/>
                        </a:rPr>
                        <a:t>Clicking the star again unmark the translation as a favorite, and the visual indication reverts</a:t>
                      </a:r>
                      <a:br>
                        <a:rPr lang="en-US">
                          <a:effectLst/>
                        </a:rPr>
                      </a:br>
                      <a:endParaRPr lang="en-US">
                        <a:effectLst/>
                      </a:endParaRP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699503863"/>
                  </a:ext>
                </a:extLst>
              </a:tr>
              <a:tr h="537803">
                <a:tc rowSpan="2">
                  <a:txBody>
                    <a:bodyPr/>
                    <a:lstStyle/>
                    <a:p>
                      <a:pPr algn="ctr"/>
                      <a:r>
                        <a:rPr lang="en-US">
                          <a:effectLst/>
                        </a:rPr>
                        <a:t>LTA-131</a:t>
                      </a:r>
                    </a:p>
                  </a:txBody>
                  <a:tcPr marL="0" marR="0" marT="0" marB="0" anchor="ctr"/>
                </a:tc>
                <a:tc gridSpan="2">
                  <a:txBody>
                    <a:bodyPr/>
                    <a:lstStyle/>
                    <a:p>
                      <a:pPr algn="ctr"/>
                      <a:r>
                        <a:rPr lang="en-US">
                          <a:effectLst/>
                        </a:rPr>
                        <a:t>As a multilinguistic, I want the system to save all my past translations, so that I can access my full translation history at any time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146622433"/>
                  </a:ext>
                </a:extLst>
              </a:tr>
              <a:tr h="1987826">
                <a:tc vMerge="1">
                  <a:txBody>
                    <a:bodyPr/>
                    <a:lstStyle/>
                    <a:p>
                      <a:endParaRPr lang="en-US"/>
                    </a:p>
                  </a:txBody>
                  <a:tcPr marL="0" marR="0" marT="0" marB="0" horzOverflow="overflow"/>
                </a:tc>
                <a:tc>
                  <a:txBody>
                    <a:bodyPr/>
                    <a:lstStyle/>
                    <a:p>
                      <a:pPr algn="ctr"/>
                      <a:r>
                        <a:rPr lang="en-US">
                          <a:effectLst/>
                        </a:rPr>
                        <a:t>Given a Multilingustic wants to review a past translation</a:t>
                      </a:r>
                      <a:br>
                        <a:rPr lang="en-US">
                          <a:effectLst/>
                        </a:rPr>
                      </a:br>
                      <a:r>
                        <a:rPr lang="en-US">
                          <a:effectLst/>
                        </a:rPr>
                        <a:t>When they click on the "Show History" button</a:t>
                      </a:r>
                      <a:br>
                        <a:rPr lang="en-US">
                          <a:effectLst/>
                        </a:rPr>
                      </a:br>
                      <a:r>
                        <a:rPr lang="en-US">
                          <a:effectLst/>
                        </a:rPr>
                        <a:t>Then all of their past translations appear for their review</a:t>
                      </a:r>
                    </a:p>
                  </a:txBody>
                  <a:tcPr marL="0" marR="0" marT="0" marB="0" anchor="ctr"/>
                </a:tc>
                <a:tc>
                  <a:txBody>
                    <a:bodyPr/>
                    <a:lstStyle/>
                    <a:p>
                      <a:pPr algn="ctr"/>
                      <a:r>
                        <a:rPr lang="en-US">
                          <a:effectLst/>
                        </a:rPr>
                        <a:t>The system automatically saves all translations made by the user.</a:t>
                      </a:r>
                      <a:br>
                        <a:rPr lang="en-US">
                          <a:effectLst/>
                        </a:rPr>
                      </a:br>
                      <a:r>
                        <a:rPr lang="en-US">
                          <a:effectLst/>
                        </a:rPr>
                        <a:t>Users can access their full history of past translations from a dedicated section (e.g., "Translation History").</a:t>
                      </a:r>
                      <a:br>
                        <a:rPr lang="en-US">
                          <a:effectLst/>
                        </a:rPr>
                      </a:br>
                      <a:r>
                        <a:rPr lang="en-US">
                          <a:effectLst/>
                        </a:rPr>
                        <a:t>Past translations are stored persistently across sessions, allowing users </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523465769"/>
                  </a:ext>
                </a:extLst>
              </a:tr>
              <a:tr h="537803">
                <a:tc rowSpan="2">
                  <a:txBody>
                    <a:bodyPr/>
                    <a:lstStyle/>
                    <a:p>
                      <a:pPr algn="ctr"/>
                      <a:r>
                        <a:rPr lang="en-US">
                          <a:effectLst/>
                        </a:rPr>
                        <a:t>LTA-135</a:t>
                      </a:r>
                    </a:p>
                  </a:txBody>
                  <a:tcPr marL="0" marR="0" marT="0" marB="0" anchor="ctr"/>
                </a:tc>
                <a:tc gridSpan="2">
                  <a:txBody>
                    <a:bodyPr/>
                    <a:lstStyle/>
                    <a:p>
                      <a:pPr algn="ctr"/>
                      <a:r>
                        <a:rPr lang="en-US">
                          <a:effectLst/>
                        </a:rPr>
                        <a:t>As an Admin, I want to access my saved favorite translations in a dedicated "Favorites" section, so that I can easily find and reuse my important translations</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750982588"/>
                  </a:ext>
                </a:extLst>
              </a:tr>
              <a:tr h="1441173">
                <a:tc vMerge="1">
                  <a:txBody>
                    <a:bodyPr/>
                    <a:lstStyle/>
                    <a:p>
                      <a:endParaRPr lang="en-US"/>
                    </a:p>
                  </a:txBody>
                  <a:tcPr marL="0" marR="0" marT="0" marB="0" horzOverflow="overflow"/>
                </a:tc>
                <a:tc>
                  <a:txBody>
                    <a:bodyPr/>
                    <a:lstStyle/>
                    <a:p>
                      <a:pPr algn="ctr"/>
                      <a:r>
                        <a:rPr lang="en-US">
                          <a:effectLst/>
                        </a:rPr>
                        <a:t>Given an Admin wants to access a past translation they marked as Favorite</a:t>
                      </a:r>
                      <a:br>
                        <a:rPr lang="en-US">
                          <a:effectLst/>
                        </a:rPr>
                      </a:br>
                      <a:r>
                        <a:rPr lang="en-US">
                          <a:effectLst/>
                        </a:rPr>
                        <a:t>When they click the "Favorite" button</a:t>
                      </a:r>
                      <a:br>
                        <a:rPr lang="en-US">
                          <a:effectLst/>
                        </a:rPr>
                      </a:br>
                      <a:r>
                        <a:rPr lang="en-US">
                          <a:effectLst/>
                        </a:rPr>
                        <a:t>Then they are shown their past translations that they marked as favorites</a:t>
                      </a:r>
                    </a:p>
                  </a:txBody>
                  <a:tcPr marL="0" marR="0" marT="0" marB="0" anchor="ctr"/>
                </a:tc>
                <a:tc>
                  <a:txBody>
                    <a:bodyPr/>
                    <a:lstStyle/>
                    <a:p>
                      <a:pPr algn="ctr"/>
                      <a:r>
                        <a:rPr lang="en-US">
                          <a:effectLst/>
                        </a:rPr>
                        <a:t>Marked favorite translations are saved in a "Favorites" section for easy access</a:t>
                      </a:r>
                      <a:br>
                        <a:rPr lang="en-US">
                          <a:effectLst/>
                        </a:rPr>
                      </a:br>
                      <a:r>
                        <a:rPr lang="en-US">
                          <a:effectLst/>
                        </a:rPr>
                        <a:t>Users can open the "Favorites" section to view and reuse their saved translation</a:t>
                      </a:r>
                      <a:br>
                        <a:rPr lang="en-US">
                          <a:effectLst/>
                        </a:rPr>
                      </a:br>
                      <a:r>
                        <a:rPr lang="en-US">
                          <a:effectLst/>
                        </a:rPr>
                        <a:t>Unmarked translations are removed from the "Favorites" section </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721420816"/>
                  </a:ext>
                </a:extLst>
              </a:tr>
            </a:tbl>
          </a:graphicData>
        </a:graphic>
      </p:graphicFrame>
    </p:spTree>
    <p:extLst>
      <p:ext uri="{BB962C8B-B14F-4D97-AF65-F5344CB8AC3E}">
        <p14:creationId xmlns:p14="http://schemas.microsoft.com/office/powerpoint/2010/main" val="2546691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48389"/>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99F3C483-0C5C-B0BA-350A-22ED979F733A}"/>
              </a:ext>
            </a:extLst>
          </p:cNvPr>
          <p:cNvGraphicFramePr>
            <a:graphicFrameLocks noGrp="1"/>
          </p:cNvGraphicFramePr>
          <p:nvPr>
            <p:extLst>
              <p:ext uri="{D42A27DB-BD31-4B8C-83A1-F6EECF244321}">
                <p14:modId xmlns:p14="http://schemas.microsoft.com/office/powerpoint/2010/main" val="1744202132"/>
              </p:ext>
            </p:extLst>
          </p:nvPr>
        </p:nvGraphicFramePr>
        <p:xfrm>
          <a:off x="1272396" y="1444924"/>
          <a:ext cx="16224687" cy="8054391"/>
        </p:xfrm>
        <a:graphic>
          <a:graphicData uri="http://schemas.openxmlformats.org/drawingml/2006/table">
            <a:tbl>
              <a:tblPr bandRow="1">
                <a:tableStyleId>{775DCB02-9BB8-47FD-8907-85C794F793BA}</a:tableStyleId>
              </a:tblPr>
              <a:tblGrid>
                <a:gridCol w="1060173">
                  <a:extLst>
                    <a:ext uri="{9D8B030D-6E8A-4147-A177-3AD203B41FA5}">
                      <a16:colId xmlns:a16="http://schemas.microsoft.com/office/drawing/2014/main" val="510987002"/>
                    </a:ext>
                  </a:extLst>
                </a:gridCol>
                <a:gridCol w="5830954">
                  <a:extLst>
                    <a:ext uri="{9D8B030D-6E8A-4147-A177-3AD203B41FA5}">
                      <a16:colId xmlns:a16="http://schemas.microsoft.com/office/drawing/2014/main" val="3838780604"/>
                    </a:ext>
                  </a:extLst>
                </a:gridCol>
                <a:gridCol w="8540502">
                  <a:extLst>
                    <a:ext uri="{9D8B030D-6E8A-4147-A177-3AD203B41FA5}">
                      <a16:colId xmlns:a16="http://schemas.microsoft.com/office/drawing/2014/main" val="1615984717"/>
                    </a:ext>
                  </a:extLst>
                </a:gridCol>
                <a:gridCol w="793058">
                  <a:extLst>
                    <a:ext uri="{9D8B030D-6E8A-4147-A177-3AD203B41FA5}">
                      <a16:colId xmlns:a16="http://schemas.microsoft.com/office/drawing/2014/main" val="257931446"/>
                    </a:ext>
                  </a:extLst>
                </a:gridCol>
              </a:tblGrid>
              <a:tr h="530635">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3144786086"/>
                  </a:ext>
                </a:extLst>
              </a:tr>
              <a:tr h="702310">
                <a:tc rowSpan="2">
                  <a:txBody>
                    <a:bodyPr/>
                    <a:lstStyle/>
                    <a:p>
                      <a:pPr algn="ctr"/>
                      <a:r>
                        <a:rPr lang="en-US">
                          <a:effectLst/>
                        </a:rPr>
                        <a:t>LTA-130</a:t>
                      </a:r>
                    </a:p>
                  </a:txBody>
                  <a:tcPr marL="0" marR="0" marT="0" marB="0" anchor="ctr"/>
                </a:tc>
                <a:tc gridSpan="2">
                  <a:txBody>
                    <a:bodyPr/>
                    <a:lstStyle/>
                    <a:p>
                      <a:pPr algn="ctr"/>
                      <a:r>
                        <a:rPr lang="en-US">
                          <a:effectLst/>
                        </a:rPr>
                        <a:t>As an accountant, I want to be able to reuse my past translations, so that I can revisit previous translations without re-entering the same text</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3171273310"/>
                  </a:ext>
                </a:extLst>
              </a:tr>
              <a:tr h="1606826">
                <a:tc vMerge="1">
                  <a:txBody>
                    <a:bodyPr/>
                    <a:lstStyle/>
                    <a:p>
                      <a:endParaRPr lang="en-US"/>
                    </a:p>
                  </a:txBody>
                  <a:tcPr marL="0" marR="0" marT="0" marB="0" horzOverflow="overflow"/>
                </a:tc>
                <a:tc>
                  <a:txBody>
                    <a:bodyPr/>
                    <a:lstStyle/>
                    <a:p>
                      <a:pPr algn="ctr"/>
                      <a:r>
                        <a:rPr lang="en-US">
                          <a:effectLst/>
                        </a:rPr>
                        <a:t>Given an accountant wants to reuse their past translations</a:t>
                      </a:r>
                      <a:br>
                        <a:rPr lang="en-US">
                          <a:effectLst/>
                        </a:rPr>
                      </a:br>
                      <a:r>
                        <a:rPr lang="en-US">
                          <a:effectLst/>
                        </a:rPr>
                        <a:t>When they click the "Show History" or "Favorite" button</a:t>
                      </a:r>
                      <a:br>
                        <a:rPr lang="en-US">
                          <a:effectLst/>
                        </a:rPr>
                      </a:br>
                      <a:r>
                        <a:rPr lang="en-US">
                          <a:effectLst/>
                        </a:rPr>
                        <a:t>Then they will be able to view past translation and use them for their review</a:t>
                      </a:r>
                    </a:p>
                  </a:txBody>
                  <a:tcPr marL="0" marR="0" marT="0" marB="0" anchor="ctr"/>
                </a:tc>
                <a:tc>
                  <a:txBody>
                    <a:bodyPr/>
                    <a:lstStyle/>
                    <a:p>
                      <a:pPr algn="ctr"/>
                      <a:r>
                        <a:rPr lang="en-US">
                          <a:effectLst/>
                        </a:rPr>
                        <a:t>Users can view a list of their past translations.</a:t>
                      </a:r>
                      <a:br>
                        <a:rPr lang="en-US">
                          <a:effectLst/>
                        </a:rPr>
                      </a:br>
                      <a:r>
                        <a:rPr lang="en-US">
                          <a:effectLst/>
                        </a:rPr>
                        <a:t>Users can select any past translation from the list to reuse it.</a:t>
                      </a:r>
                      <a:br>
                        <a:rPr lang="en-US">
                          <a:effectLst/>
                        </a:rPr>
                      </a:br>
                      <a:r>
                        <a:rPr lang="en-US">
                          <a:effectLst/>
                        </a:rPr>
                        <a:t>The system automatically populates the input and output fields with the previously translated content when selected.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448942271"/>
                  </a:ext>
                </a:extLst>
              </a:tr>
              <a:tr h="702310">
                <a:tc rowSpan="2">
                  <a:txBody>
                    <a:bodyPr/>
                    <a:lstStyle/>
                    <a:p>
                      <a:pPr algn="ctr"/>
                      <a:r>
                        <a:rPr lang="en-US">
                          <a:effectLst/>
                        </a:rPr>
                        <a:t>LTA-178</a:t>
                      </a:r>
                    </a:p>
                  </a:txBody>
                  <a:tcPr marL="0" marR="0" marT="0" marB="0" anchor="ctr"/>
                </a:tc>
                <a:tc gridSpan="2">
                  <a:txBody>
                    <a:bodyPr/>
                    <a:lstStyle/>
                    <a:p>
                      <a:pPr algn="ctr"/>
                      <a:r>
                        <a:rPr lang="en-US">
                          <a:effectLst/>
                        </a:rPr>
                        <a:t>As a Student, I want to delete the history from the history section so that others may not be able to see my past translations</a:t>
                      </a:r>
                    </a:p>
                  </a:txBody>
                  <a:tcPr marL="0" marR="0" marT="0" marB="0" anchor="ctr"/>
                </a:tc>
                <a:tc hMerge="1">
                  <a:txBody>
                    <a:bodyPr/>
                    <a:lstStyle/>
                    <a:p>
                      <a:endParaRPr lang="en-US"/>
                    </a:p>
                  </a:txBody>
                  <a:tcPr marL="0" marR="0" marT="0" marB="0" horzOverflow="overflow"/>
                </a:tc>
                <a:tc rowSpan="2">
                  <a:txBody>
                    <a:bodyPr/>
                    <a:lstStyle/>
                    <a:p>
                      <a:pPr algn="ctr"/>
                      <a:r>
                        <a:rPr lang="en-US">
                          <a:effectLst/>
                        </a:rPr>
                        <a:t>2</a:t>
                      </a:r>
                    </a:p>
                  </a:txBody>
                  <a:tcPr marL="0" marR="0" marT="0" marB="0" anchor="ctr"/>
                </a:tc>
                <a:extLst>
                  <a:ext uri="{0D108BD9-81ED-4DB2-BD59-A6C34878D82A}">
                    <a16:rowId xmlns:a16="http://schemas.microsoft.com/office/drawing/2014/main" val="3434321968"/>
                  </a:ext>
                </a:extLst>
              </a:tr>
              <a:tr h="1143000">
                <a:tc vMerge="1">
                  <a:txBody>
                    <a:bodyPr/>
                    <a:lstStyle/>
                    <a:p>
                      <a:endParaRPr lang="en-US"/>
                    </a:p>
                  </a:txBody>
                  <a:tcPr marL="0" marR="0" marT="0" marB="0" horzOverflow="overflow"/>
                </a:tc>
                <a:tc>
                  <a:txBody>
                    <a:bodyPr/>
                    <a:lstStyle/>
                    <a:p>
                      <a:pPr algn="ctr"/>
                      <a:r>
                        <a:rPr lang="en-US">
                          <a:effectLst/>
                        </a:rPr>
                        <a:t>Given a Student wants to delete a past translation</a:t>
                      </a:r>
                      <a:br>
                        <a:rPr lang="en-US">
                          <a:effectLst/>
                        </a:rPr>
                      </a:br>
                      <a:r>
                        <a:rPr lang="en-US">
                          <a:effectLst/>
                        </a:rPr>
                        <a:t>When they want to clear their history</a:t>
                      </a:r>
                      <a:br>
                        <a:rPr lang="en-US">
                          <a:effectLst/>
                        </a:rPr>
                      </a:br>
                      <a:r>
                        <a:rPr lang="en-US">
                          <a:effectLst/>
                        </a:rPr>
                        <a:t>Then they can click the delete button in the history section of the application</a:t>
                      </a:r>
                    </a:p>
                  </a:txBody>
                  <a:tcPr marL="0" marR="0" marT="0" marB="0" anchor="ctr"/>
                </a:tc>
                <a:tc>
                  <a:txBody>
                    <a:bodyPr/>
                    <a:lstStyle/>
                    <a:p>
                      <a:pPr algn="ctr"/>
                      <a:r>
                        <a:rPr lang="en-US">
                          <a:effectLst/>
                        </a:rPr>
                        <a:t>Should include a delete button in the history section to delete specific translations</a:t>
                      </a:r>
                      <a:br>
                        <a:rPr lang="en-US">
                          <a:effectLst/>
                        </a:rPr>
                      </a:br>
                      <a:r>
                        <a:rPr lang="en-US">
                          <a:effectLst/>
                        </a:rPr>
                        <a:t>The delete items should be permanently deleted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847344030"/>
                  </a:ext>
                </a:extLst>
              </a:tr>
              <a:tr h="702310">
                <a:tc rowSpan="2">
                  <a:txBody>
                    <a:bodyPr/>
                    <a:lstStyle/>
                    <a:p>
                      <a:pPr algn="ctr"/>
                      <a:r>
                        <a:rPr lang="en-US">
                          <a:effectLst/>
                        </a:rPr>
                        <a:t>LTA-181</a:t>
                      </a:r>
                    </a:p>
                  </a:txBody>
                  <a:tcPr marL="0" marR="0" marT="0" marB="0" anchor="ctr"/>
                </a:tc>
                <a:tc gridSpan="2">
                  <a:txBody>
                    <a:bodyPr/>
                    <a:lstStyle/>
                    <a:p>
                      <a:pPr algn="ctr"/>
                      <a:r>
                        <a:rPr lang="en-US">
                          <a:effectLst/>
                        </a:rPr>
                        <a:t>As a Student, I want to log in with valid credentials or create an account if I'm new so that I can securely access my personalized data</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3372683429"/>
                  </a:ext>
                </a:extLst>
              </a:tr>
              <a:tr h="2667000">
                <a:tc vMerge="1">
                  <a:txBody>
                    <a:bodyPr/>
                    <a:lstStyle/>
                    <a:p>
                      <a:endParaRPr lang="en-US"/>
                    </a:p>
                  </a:txBody>
                  <a:tcPr marL="0" marR="0" marT="0" marB="0" horzOverflow="overflow"/>
                </a:tc>
                <a:tc>
                  <a:txBody>
                    <a:bodyPr/>
                    <a:lstStyle/>
                    <a:p>
                      <a:pPr algn="ctr"/>
                      <a:r>
                        <a:rPr lang="en-US">
                          <a:effectLst/>
                        </a:rPr>
                        <a:t>Given a student want to create an account with us</a:t>
                      </a:r>
                      <a:br>
                        <a:rPr lang="en-US">
                          <a:effectLst/>
                        </a:rPr>
                      </a:br>
                      <a:r>
                        <a:rPr lang="en-US">
                          <a:effectLst/>
                        </a:rPr>
                        <a:t>When they click Login</a:t>
                      </a:r>
                      <a:br>
                        <a:rPr lang="en-US">
                          <a:effectLst/>
                        </a:rPr>
                      </a:br>
                      <a:r>
                        <a:rPr lang="en-US">
                          <a:effectLst/>
                        </a:rPr>
                        <a:t>Then they can follow the instructions to create an account with us</a:t>
                      </a:r>
                    </a:p>
                  </a:txBody>
                  <a:tcPr marL="0" marR="0" marT="0" marB="0" anchor="ctr"/>
                </a:tc>
                <a:tc>
                  <a:txBody>
                    <a:bodyPr/>
                    <a:lstStyle/>
                    <a:p>
                      <a:pPr algn="ctr"/>
                      <a:r>
                        <a:rPr lang="en-US">
                          <a:effectLst/>
                        </a:rPr>
                        <a:t>Login:</a:t>
                      </a:r>
                      <a:br>
                        <a:rPr lang="en-US">
                          <a:effectLst/>
                        </a:rPr>
                      </a:br>
                      <a:r>
                        <a:rPr lang="en-US">
                          <a:effectLst/>
                        </a:rPr>
                        <a:t>Users can log in using a valid email and password</a:t>
                      </a:r>
                      <a:br>
                        <a:rPr lang="en-US">
                          <a:effectLst/>
                        </a:rPr>
                      </a:br>
                      <a:r>
                        <a:rPr lang="en-US">
                          <a:effectLst/>
                        </a:rPr>
                        <a:t>If credentials are incorrect, an appropriate error message is displayed</a:t>
                      </a:r>
                      <a:br>
                        <a:rPr lang="en-US">
                          <a:effectLst/>
                        </a:rPr>
                      </a:br>
                      <a:br>
                        <a:rPr lang="en-US">
                          <a:effectLst/>
                        </a:rPr>
                      </a:br>
                      <a:r>
                        <a:rPr lang="en-US">
                          <a:effectLst/>
                        </a:rPr>
                        <a:t>Account Creation:</a:t>
                      </a:r>
                      <a:br>
                        <a:rPr lang="en-US">
                          <a:effectLst/>
                        </a:rPr>
                      </a:br>
                      <a:r>
                        <a:rPr lang="en-US">
                          <a:effectLst/>
                        </a:rPr>
                        <a:t>Users can register for a new account by providing an email and password</a:t>
                      </a:r>
                      <a:br>
                        <a:rPr lang="en-US">
                          <a:effectLst/>
                        </a:rPr>
                      </a:br>
                      <a:r>
                        <a:rPr lang="en-US">
                          <a:effectLst/>
                        </a:rPr>
                        <a:t>During registration, the system checks for existing accounts with the same email</a:t>
                      </a:r>
                      <a:br>
                        <a:rPr lang="en-US">
                          <a:effectLst/>
                        </a:rPr>
                      </a:br>
                      <a:r>
                        <a:rPr lang="en-US">
                          <a:effectLst/>
                        </a:rPr>
                        <a:t>If an account already exits, an error message is displayed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256415467"/>
                  </a:ext>
                </a:extLst>
              </a:tr>
            </a:tbl>
          </a:graphicData>
        </a:graphic>
      </p:graphicFrame>
    </p:spTree>
    <p:extLst>
      <p:ext uri="{BB962C8B-B14F-4D97-AF65-F5344CB8AC3E}">
        <p14:creationId xmlns:p14="http://schemas.microsoft.com/office/powerpoint/2010/main" val="714925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48389"/>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FAFF4C34-58B6-C351-BB6F-639CF1C163A1}"/>
              </a:ext>
            </a:extLst>
          </p:cNvPr>
          <p:cNvGraphicFramePr>
            <a:graphicFrameLocks noGrp="1"/>
          </p:cNvGraphicFramePr>
          <p:nvPr>
            <p:extLst>
              <p:ext uri="{D42A27DB-BD31-4B8C-83A1-F6EECF244321}">
                <p14:modId xmlns:p14="http://schemas.microsoft.com/office/powerpoint/2010/main" val="2178925285"/>
              </p:ext>
            </p:extLst>
          </p:nvPr>
        </p:nvGraphicFramePr>
        <p:xfrm>
          <a:off x="1358660" y="1444924"/>
          <a:ext cx="15392231" cy="7523477"/>
        </p:xfrm>
        <a:graphic>
          <a:graphicData uri="http://schemas.openxmlformats.org/drawingml/2006/table">
            <a:tbl>
              <a:tblPr bandRow="1">
                <a:tableStyleId>{775DCB02-9BB8-47FD-8907-85C794F793BA}</a:tableStyleId>
              </a:tblPr>
              <a:tblGrid>
                <a:gridCol w="1076739">
                  <a:extLst>
                    <a:ext uri="{9D8B030D-6E8A-4147-A177-3AD203B41FA5}">
                      <a16:colId xmlns:a16="http://schemas.microsoft.com/office/drawing/2014/main" val="4012245142"/>
                    </a:ext>
                  </a:extLst>
                </a:gridCol>
                <a:gridCol w="8625697">
                  <a:extLst>
                    <a:ext uri="{9D8B030D-6E8A-4147-A177-3AD203B41FA5}">
                      <a16:colId xmlns:a16="http://schemas.microsoft.com/office/drawing/2014/main" val="3387888266"/>
                    </a:ext>
                  </a:extLst>
                </a:gridCol>
                <a:gridCol w="4937426">
                  <a:extLst>
                    <a:ext uri="{9D8B030D-6E8A-4147-A177-3AD203B41FA5}">
                      <a16:colId xmlns:a16="http://schemas.microsoft.com/office/drawing/2014/main" val="3219584073"/>
                    </a:ext>
                  </a:extLst>
                </a:gridCol>
                <a:gridCol w="752369">
                  <a:extLst>
                    <a:ext uri="{9D8B030D-6E8A-4147-A177-3AD203B41FA5}">
                      <a16:colId xmlns:a16="http://schemas.microsoft.com/office/drawing/2014/main" val="175070419"/>
                    </a:ext>
                  </a:extLst>
                </a:gridCol>
              </a:tblGrid>
              <a:tr h="525796">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2223085079"/>
                  </a:ext>
                </a:extLst>
              </a:tr>
              <a:tr h="595902">
                <a:tc rowSpan="2">
                  <a:txBody>
                    <a:bodyPr/>
                    <a:lstStyle/>
                    <a:p>
                      <a:pPr algn="ctr"/>
                      <a:r>
                        <a:rPr lang="en-US">
                          <a:effectLst/>
                        </a:rPr>
                        <a:t>LTA-180</a:t>
                      </a:r>
                    </a:p>
                  </a:txBody>
                  <a:tcPr marL="0" marR="0" marT="0" marB="0" anchor="ctr"/>
                </a:tc>
                <a:tc gridSpan="2">
                  <a:txBody>
                    <a:bodyPr/>
                    <a:lstStyle/>
                    <a:p>
                      <a:pPr algn="ctr"/>
                      <a:r>
                        <a:rPr lang="en-US">
                          <a:effectLst/>
                        </a:rPr>
                        <a:t>As an Admin, I want to access FAQs and customer support so that I can resolve any issues I encounter with the app</a:t>
                      </a:r>
                    </a:p>
                  </a:txBody>
                  <a:tcPr marL="0" marR="0" marT="0" marB="0" anchor="ctr"/>
                </a:tc>
                <a:tc hMerge="1">
                  <a:txBody>
                    <a:bodyPr/>
                    <a:lstStyle/>
                    <a:p>
                      <a:endParaRPr lang="en-US"/>
                    </a:p>
                  </a:txBody>
                  <a:tcPr marL="0" marR="0" marT="0" marB="0" horzOverflow="overflow"/>
                </a:tc>
                <a:tc rowSpan="2">
                  <a:txBody>
                    <a:bodyPr/>
                    <a:lstStyle/>
                    <a:p>
                      <a:pPr algn="ctr"/>
                      <a:r>
                        <a:rPr lang="en-US">
                          <a:effectLst/>
                        </a:rPr>
                        <a:t>2</a:t>
                      </a:r>
                    </a:p>
                  </a:txBody>
                  <a:tcPr marL="0" marR="0" marT="0" marB="0" anchor="ctr"/>
                </a:tc>
                <a:extLst>
                  <a:ext uri="{0D108BD9-81ED-4DB2-BD59-A6C34878D82A}">
                    <a16:rowId xmlns:a16="http://schemas.microsoft.com/office/drawing/2014/main" val="1667145777"/>
                  </a:ext>
                </a:extLst>
              </a:tr>
              <a:tr h="1314489">
                <a:tc vMerge="1">
                  <a:txBody>
                    <a:bodyPr/>
                    <a:lstStyle/>
                    <a:p>
                      <a:endParaRPr lang="en-US"/>
                    </a:p>
                  </a:txBody>
                  <a:tcPr marL="0" marR="0" marT="0" marB="0" horzOverflow="overflow"/>
                </a:tc>
                <a:tc>
                  <a:txBody>
                    <a:bodyPr/>
                    <a:lstStyle/>
                    <a:p>
                      <a:pPr algn="ctr"/>
                      <a:r>
                        <a:rPr lang="en-US">
                          <a:effectLst/>
                        </a:rPr>
                        <a:t>Given I have a query</a:t>
                      </a:r>
                      <a:br>
                        <a:rPr lang="en-US">
                          <a:effectLst/>
                        </a:rPr>
                      </a:br>
                      <a:r>
                        <a:rPr lang="en-US">
                          <a:effectLst/>
                        </a:rPr>
                        <a:t>When I click the FAQ section</a:t>
                      </a:r>
                      <a:br>
                        <a:rPr lang="en-US">
                          <a:effectLst/>
                        </a:rPr>
                      </a:br>
                      <a:r>
                        <a:rPr lang="en-US">
                          <a:effectLst/>
                        </a:rPr>
                        <a:t>Then I can reach out to the customer support team to resolve any queries</a:t>
                      </a:r>
                    </a:p>
                  </a:txBody>
                  <a:tcPr marL="0" marR="0" marT="0" marB="0" anchor="ctr"/>
                </a:tc>
                <a:tc>
                  <a:txBody>
                    <a:bodyPr/>
                    <a:lstStyle/>
                    <a:p>
                      <a:pPr algn="ctr"/>
                      <a:r>
                        <a:rPr lang="en-US">
                          <a:effectLst/>
                        </a:rPr>
                        <a:t>The user can find the FAQ section in the app's main menu or settings</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551367018"/>
                  </a:ext>
                </a:extLst>
              </a:tr>
              <a:tr h="771167">
                <a:tc rowSpan="2">
                  <a:txBody>
                    <a:bodyPr/>
                    <a:lstStyle/>
                    <a:p>
                      <a:pPr algn="ctr"/>
                      <a:r>
                        <a:rPr lang="en-US">
                          <a:effectLst/>
                        </a:rPr>
                        <a:t>LTA-132</a:t>
                      </a:r>
                    </a:p>
                  </a:txBody>
                  <a:tcPr marL="0" marR="0" marT="0" marB="0" anchor="ctr"/>
                </a:tc>
                <a:tc gridSpan="2">
                  <a:txBody>
                    <a:bodyPr/>
                    <a:lstStyle/>
                    <a:p>
                      <a:pPr algn="ctr"/>
                      <a:r>
                        <a:rPr lang="en-US">
                          <a:effectLst/>
                        </a:rPr>
                        <a:t>As an Admin, I want a toggle button to switch between light and dark modes so that I can change the interface based on my preference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1223036427"/>
                  </a:ext>
                </a:extLst>
              </a:tr>
              <a:tr h="1789043">
                <a:tc vMerge="1">
                  <a:txBody>
                    <a:bodyPr/>
                    <a:lstStyle/>
                    <a:p>
                      <a:endParaRPr lang="en-US"/>
                    </a:p>
                  </a:txBody>
                  <a:tcPr marL="0" marR="0" marT="0" marB="0" horzOverflow="overflow"/>
                </a:tc>
                <a:tc>
                  <a:txBody>
                    <a:bodyPr/>
                    <a:lstStyle/>
                    <a:p>
                      <a:pPr algn="ctr"/>
                      <a:r>
                        <a:rPr lang="en-US">
                          <a:effectLst/>
                        </a:rPr>
                        <a:t>Given an Admin wants to switch their screen to dark mode</a:t>
                      </a:r>
                      <a:br>
                        <a:rPr lang="en-US">
                          <a:effectLst/>
                        </a:rPr>
                      </a:br>
                      <a:r>
                        <a:rPr lang="en-US">
                          <a:effectLst/>
                        </a:rPr>
                        <a:t>When they click "Dark Mode"</a:t>
                      </a:r>
                      <a:br>
                        <a:rPr lang="en-US">
                          <a:effectLst/>
                        </a:rPr>
                      </a:br>
                      <a:r>
                        <a:rPr lang="en-US">
                          <a:effectLst/>
                        </a:rPr>
                        <a:t>Then the  white part of their screen is transitioned into a darker shade</a:t>
                      </a:r>
                    </a:p>
                  </a:txBody>
                  <a:tcPr marL="0" marR="0" marT="0" marB="0" anchor="ctr"/>
                </a:tc>
                <a:tc>
                  <a:txBody>
                    <a:bodyPr/>
                    <a:lstStyle/>
                    <a:p>
                      <a:pPr algn="ctr"/>
                      <a:r>
                        <a:rPr lang="en-US">
                          <a:effectLst/>
                        </a:rPr>
                        <a:t>A toggle button is available to switch between light and dark modes</a:t>
                      </a:r>
                      <a:br>
                        <a:rPr lang="en-US">
                          <a:effectLst/>
                        </a:rPr>
                      </a:br>
                      <a:r>
                        <a:rPr lang="en-US">
                          <a:effectLst/>
                        </a:rPr>
                        <a:t>Clicking the button immediately changes the interface colors according to the selected mode</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194303306"/>
                  </a:ext>
                </a:extLst>
              </a:tr>
              <a:tr h="771167">
                <a:tc rowSpan="2">
                  <a:txBody>
                    <a:bodyPr/>
                    <a:lstStyle/>
                    <a:p>
                      <a:pPr algn="ctr"/>
                      <a:r>
                        <a:rPr lang="en-US">
                          <a:effectLst/>
                        </a:rPr>
                        <a:t>LTA-133</a:t>
                      </a:r>
                    </a:p>
                  </a:txBody>
                  <a:tcPr marL="0" marR="0" marT="0" marB="0" anchor="ctr"/>
                </a:tc>
                <a:tc gridSpan="2">
                  <a:txBody>
                    <a:bodyPr/>
                    <a:lstStyle/>
                    <a:p>
                      <a:pPr algn="ctr"/>
                      <a:r>
                        <a:rPr lang="en-US">
                          <a:effectLst/>
                        </a:rPr>
                        <a:t>As an Admin, I want my theme preference (light or dark) to be saved, so that I can continue using my preferred mode across different sessions without resetting it </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1566771081"/>
                  </a:ext>
                </a:extLst>
              </a:tr>
              <a:tr h="1755913">
                <a:tc vMerge="1">
                  <a:txBody>
                    <a:bodyPr/>
                    <a:lstStyle/>
                    <a:p>
                      <a:endParaRPr lang="en-US"/>
                    </a:p>
                  </a:txBody>
                  <a:tcPr marL="0" marR="0" marT="0" marB="0" horzOverflow="overflow"/>
                </a:tc>
                <a:tc>
                  <a:txBody>
                    <a:bodyPr/>
                    <a:lstStyle/>
                    <a:p>
                      <a:pPr algn="ctr"/>
                      <a:r>
                        <a:rPr lang="en-US">
                          <a:effectLst/>
                        </a:rPr>
                        <a:t>Given I am an Admin</a:t>
                      </a:r>
                      <a:br>
                        <a:rPr lang="en-US">
                          <a:effectLst/>
                        </a:rPr>
                      </a:br>
                      <a:r>
                        <a:rPr lang="en-US">
                          <a:effectLst/>
                        </a:rPr>
                        <a:t>When I switch my screen to dark mode and then redirect to another page in the application</a:t>
                      </a:r>
                      <a:br>
                        <a:rPr lang="en-US">
                          <a:effectLst/>
                        </a:rPr>
                      </a:br>
                      <a:r>
                        <a:rPr lang="en-US">
                          <a:effectLst/>
                        </a:rPr>
                        <a:t>Then my screen should still be on dark mode </a:t>
                      </a:r>
                    </a:p>
                  </a:txBody>
                  <a:tcPr marL="0" marR="0" marT="0" marB="0" anchor="ctr"/>
                </a:tc>
                <a:tc>
                  <a:txBody>
                    <a:bodyPr/>
                    <a:lstStyle/>
                    <a:p>
                      <a:pPr algn="ctr"/>
                      <a:r>
                        <a:rPr lang="en-US">
                          <a:effectLst/>
                        </a:rPr>
                        <a:t>The system remembers the user's theme preference (light or dark mode) even after the session ends</a:t>
                      </a:r>
                      <a:br>
                        <a:rPr lang="en-US">
                          <a:effectLst/>
                        </a:rPr>
                      </a:br>
                      <a:br>
                        <a:rPr lang="en-US">
                          <a:effectLst/>
                        </a:rPr>
                      </a:br>
                      <a:r>
                        <a:rPr lang="en-US">
                          <a:effectLst/>
                        </a:rPr>
                        <a:t>When the user returns, the interface loads in the previously selected mode.</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88781035"/>
                  </a:ext>
                </a:extLst>
              </a:tr>
            </a:tbl>
          </a:graphicData>
        </a:graphic>
      </p:graphicFrame>
    </p:spTree>
    <p:extLst>
      <p:ext uri="{BB962C8B-B14F-4D97-AF65-F5344CB8AC3E}">
        <p14:creationId xmlns:p14="http://schemas.microsoft.com/office/powerpoint/2010/main" val="4082726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5" name="Picture 4" descr="A cartoon of a robot with question marks&#10;&#10;Description automatically generated">
            <a:extLst>
              <a:ext uri="{FF2B5EF4-FFF2-40B4-BE49-F238E27FC236}">
                <a16:creationId xmlns:a16="http://schemas.microsoft.com/office/drawing/2014/main" id="{2AB49826-309B-9857-BCBB-D8263332B881}"/>
              </a:ext>
            </a:extLst>
          </p:cNvPr>
          <p:cNvPicPr>
            <a:picLocks noChangeAspect="1"/>
          </p:cNvPicPr>
          <p:nvPr/>
        </p:nvPicPr>
        <p:blipFill>
          <a:blip r:embed="rId2">
            <a:extLst>
              <a:ext uri="{28A0092B-C50C-407E-A947-70E740481C1C}">
                <a14:useLocalDpi xmlns:a14="http://schemas.microsoft.com/office/drawing/2010/main" val="0"/>
              </a:ext>
            </a:extLst>
          </a:blip>
          <a:srcRect l="59722" b="9259"/>
          <a:stretch/>
        </p:blipFill>
        <p:spPr>
          <a:xfrm>
            <a:off x="13563599" y="1044402"/>
            <a:ext cx="4577761" cy="5868966"/>
          </a:xfrm>
          <a:prstGeom prst="rect">
            <a:avLst/>
          </a:prstGeom>
        </p:spPr>
      </p:pic>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011205" y="900433"/>
            <a:ext cx="11340029"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PROBLEM STATEMENT</a:t>
            </a:r>
          </a:p>
        </p:txBody>
      </p:sp>
      <p:sp>
        <p:nvSpPr>
          <p:cNvPr id="3" name="TextBox 3"/>
          <p:cNvSpPr txBox="1"/>
          <p:nvPr/>
        </p:nvSpPr>
        <p:spPr>
          <a:xfrm>
            <a:off x="3599031" y="2427373"/>
            <a:ext cx="9660962" cy="5414769"/>
          </a:xfrm>
          <a:prstGeom prst="rect">
            <a:avLst/>
          </a:prstGeom>
        </p:spPr>
        <p:txBody>
          <a:bodyPr lIns="0" tIns="0" rIns="0" bIns="0" rtlCol="0" anchor="t">
            <a:spAutoFit/>
          </a:bodyPr>
          <a:lstStyle/>
          <a:p>
            <a:pPr algn="ctr">
              <a:lnSpc>
                <a:spcPts val="4258"/>
              </a:lnSpc>
            </a:pPr>
            <a:r>
              <a:rPr lang="en-US" sz="3041">
                <a:solidFill>
                  <a:srgbClr val="FFFFFF"/>
                </a:solidFill>
                <a:latin typeface="Jua"/>
                <a:ea typeface="Jua"/>
                <a:cs typeface="Jua"/>
                <a:sym typeface="Jua"/>
              </a:rPr>
              <a:t>Understanding foreign languages is often a challenge, as each language has its own unique structure, nuances, and meanings. Effective communication with native speakers becomes difficult without proper understanding, yet mastering every language is nearly impossible. To address this issue, we aim to create an application that helps bridge the communication gap by converting audio into transcriptions in multiple languages, enabling people to understand and engage in conversations more easily.</a:t>
            </a:r>
          </a:p>
        </p:txBody>
      </p:sp>
      <p:pic>
        <p:nvPicPr>
          <p:cNvPr id="10" name="Picture 9" descr="A blue and yellow logo&#10;&#10;Description automatically generated">
            <a:extLst>
              <a:ext uri="{FF2B5EF4-FFF2-40B4-BE49-F238E27FC236}">
                <a16:creationId xmlns:a16="http://schemas.microsoft.com/office/drawing/2014/main" id="{28424A1B-4D3A-E687-2754-A7F8EDC770D2}"/>
              </a:ext>
            </a:extLst>
          </p:cNvPr>
          <p:cNvPicPr>
            <a:picLocks noChangeAspect="1"/>
          </p:cNvPicPr>
          <p:nvPr/>
        </p:nvPicPr>
        <p:blipFill>
          <a:blip r:embed="rId5"/>
          <a:stretch>
            <a:fillRect/>
          </a:stretch>
        </p:blipFill>
        <p:spPr>
          <a:xfrm>
            <a:off x="-652" y="326"/>
            <a:ext cx="1085821" cy="1027369"/>
          </a:xfrm>
          <a:prstGeom prst="rect">
            <a:avLst/>
          </a:prstGeom>
        </p:spPr>
      </p:pic>
      <p:pic>
        <p:nvPicPr>
          <p:cNvPr id="6" name="Graphic 5" descr="Pin with solid fill">
            <a:extLst>
              <a:ext uri="{FF2B5EF4-FFF2-40B4-BE49-F238E27FC236}">
                <a16:creationId xmlns:a16="http://schemas.microsoft.com/office/drawing/2014/main" id="{7D3F3122-FF04-D2D3-3696-ED75E841BB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200800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48389"/>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AC0FB7C0-5CB2-50D2-6B85-34FC4E58D161}"/>
              </a:ext>
            </a:extLst>
          </p:cNvPr>
          <p:cNvGraphicFramePr>
            <a:graphicFrameLocks noGrp="1"/>
          </p:cNvGraphicFramePr>
          <p:nvPr>
            <p:extLst>
              <p:ext uri="{D42A27DB-BD31-4B8C-83A1-F6EECF244321}">
                <p14:modId xmlns:p14="http://schemas.microsoft.com/office/powerpoint/2010/main" val="765902462"/>
              </p:ext>
            </p:extLst>
          </p:nvPr>
        </p:nvGraphicFramePr>
        <p:xfrm>
          <a:off x="1272396" y="1531188"/>
          <a:ext cx="15789765" cy="7418574"/>
        </p:xfrm>
        <a:graphic>
          <a:graphicData uri="http://schemas.openxmlformats.org/drawingml/2006/table">
            <a:tbl>
              <a:tblPr bandRow="1">
                <a:tableStyleId>{775DCB02-9BB8-47FD-8907-85C794F793BA}</a:tableStyleId>
              </a:tblPr>
              <a:tblGrid>
                <a:gridCol w="1341782">
                  <a:extLst>
                    <a:ext uri="{9D8B030D-6E8A-4147-A177-3AD203B41FA5}">
                      <a16:colId xmlns:a16="http://schemas.microsoft.com/office/drawing/2014/main" val="2364253661"/>
                    </a:ext>
                  </a:extLst>
                </a:gridCol>
                <a:gridCol w="6438899">
                  <a:extLst>
                    <a:ext uri="{9D8B030D-6E8A-4147-A177-3AD203B41FA5}">
                      <a16:colId xmlns:a16="http://schemas.microsoft.com/office/drawing/2014/main" val="2563426640"/>
                    </a:ext>
                  </a:extLst>
                </a:gridCol>
                <a:gridCol w="7237284">
                  <a:extLst>
                    <a:ext uri="{9D8B030D-6E8A-4147-A177-3AD203B41FA5}">
                      <a16:colId xmlns:a16="http://schemas.microsoft.com/office/drawing/2014/main" val="600265057"/>
                    </a:ext>
                  </a:extLst>
                </a:gridCol>
                <a:gridCol w="771800">
                  <a:extLst>
                    <a:ext uri="{9D8B030D-6E8A-4147-A177-3AD203B41FA5}">
                      <a16:colId xmlns:a16="http://schemas.microsoft.com/office/drawing/2014/main" val="1517152926"/>
                    </a:ext>
                  </a:extLst>
                </a:gridCol>
              </a:tblGrid>
              <a:tr h="503620">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296154728"/>
                  </a:ext>
                </a:extLst>
              </a:tr>
              <a:tr h="552358">
                <a:tc rowSpan="2">
                  <a:txBody>
                    <a:bodyPr/>
                    <a:lstStyle/>
                    <a:p>
                      <a:pPr algn="ctr"/>
                      <a:r>
                        <a:rPr lang="en-US">
                          <a:effectLst/>
                        </a:rPr>
                        <a:t>LTA-176</a:t>
                      </a:r>
                    </a:p>
                  </a:txBody>
                  <a:tcPr marL="0" marR="0" marT="0" marB="0" anchor="ctr"/>
                </a:tc>
                <a:tc gridSpan="2">
                  <a:txBody>
                    <a:bodyPr/>
                    <a:lstStyle/>
                    <a:p>
                      <a:pPr algn="ctr"/>
                      <a:r>
                        <a:rPr lang="en-US">
                          <a:effectLst/>
                        </a:rPr>
                        <a:t>As a Developer, I want to set up my development environment, so that I can extend functionalities in the future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1949390629"/>
                  </a:ext>
                </a:extLst>
              </a:tr>
              <a:tr h="3147391">
                <a:tc vMerge="1">
                  <a:txBody>
                    <a:bodyPr/>
                    <a:lstStyle/>
                    <a:p>
                      <a:endParaRPr lang="en-US"/>
                    </a:p>
                  </a:txBody>
                  <a:tcPr marL="0" marR="0" marT="0" marB="0" horzOverflow="overflow"/>
                </a:tc>
                <a:tc>
                  <a:txBody>
                    <a:bodyPr/>
                    <a:lstStyle/>
                    <a:p>
                      <a:pPr algn="ctr"/>
                      <a:r>
                        <a:rPr lang="en-US">
                          <a:effectLst/>
                        </a:rPr>
                        <a:t>Given I am a Student</a:t>
                      </a:r>
                      <a:br>
                        <a:rPr lang="en-US">
                          <a:effectLst/>
                        </a:rPr>
                      </a:br>
                      <a:r>
                        <a:rPr lang="en-US">
                          <a:effectLst/>
                        </a:rPr>
                        <a:t>When I want to duplicate this project</a:t>
                      </a:r>
                      <a:br>
                        <a:rPr lang="en-US">
                          <a:effectLst/>
                        </a:rPr>
                      </a:br>
                      <a:r>
                        <a:rPr lang="en-US">
                          <a:effectLst/>
                        </a:rPr>
                        <a:t>Then I can use the Deployment Manual to guide me</a:t>
                      </a:r>
                    </a:p>
                  </a:txBody>
                  <a:tcPr marL="0" marR="0" marT="0" marB="0" anchor="ctr"/>
                </a:tc>
                <a:tc>
                  <a:txBody>
                    <a:bodyPr/>
                    <a:lstStyle/>
                    <a:p>
                      <a:pPr algn="ctr"/>
                      <a:r>
                        <a:rPr lang="en-US">
                          <a:effectLst/>
                        </a:rPr>
                        <a:t>Guidelines on naming conventions and coding standards used in the application. </a:t>
                      </a:r>
                      <a:br>
                        <a:rPr lang="en-US">
                          <a:effectLst/>
                        </a:rPr>
                      </a:br>
                      <a:r>
                        <a:rPr lang="en-US">
                          <a:effectLst/>
                        </a:rPr>
                        <a:t>Instructions on tests and code quality to keep consistency. </a:t>
                      </a:r>
                      <a:br>
                        <a:rPr lang="en-US">
                          <a:effectLst/>
                        </a:rPr>
                      </a:br>
                      <a:r>
                        <a:rPr lang="en-US">
                          <a:effectLst/>
                        </a:rPr>
                        <a:t>Documentation to help understand the structure of the codebase.</a:t>
                      </a:r>
                      <a:br>
                        <a:rPr lang="en-US">
                          <a:effectLst/>
                        </a:rPr>
                      </a:br>
                      <a:r>
                        <a:rPr lang="en-US">
                          <a:effectLst/>
                        </a:rPr>
                        <a:t>Steps to create and manage branches in the version control system. </a:t>
                      </a:r>
                      <a:br>
                        <a:rPr lang="en-US">
                          <a:effectLst/>
                        </a:rPr>
                      </a:br>
                      <a:r>
                        <a:rPr lang="en-US">
                          <a:effectLst/>
                        </a:rPr>
                        <a:t>Steps for merging new features into the main branch</a:t>
                      </a:r>
                      <a:br>
                        <a:rPr lang="en-US">
                          <a:effectLst/>
                        </a:rPr>
                      </a:br>
                      <a:r>
                        <a:rPr lang="en-US">
                          <a:effectLst/>
                        </a:rPr>
                        <a:t>Instructions for deploying updates to the production environment </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885759321"/>
                  </a:ext>
                </a:extLst>
              </a:tr>
              <a:tr h="763553">
                <a:tc rowSpan="2">
                  <a:txBody>
                    <a:bodyPr/>
                    <a:lstStyle/>
                    <a:p>
                      <a:pPr algn="ctr"/>
                      <a:r>
                        <a:rPr lang="en-US">
                          <a:effectLst/>
                        </a:rPr>
                        <a:t>LTA-177</a:t>
                      </a:r>
                    </a:p>
                  </a:txBody>
                  <a:tcPr marL="0" marR="0" marT="0" marB="0" anchor="ctr"/>
                </a:tc>
                <a:tc gridSpan="2">
                  <a:txBody>
                    <a:bodyPr/>
                    <a:lstStyle/>
                    <a:p>
                      <a:pPr algn="ctr"/>
                      <a:r>
                        <a:rPr lang="en-US">
                          <a:effectLst/>
                        </a:rPr>
                        <a:t>As a Student, I want to have a detailed user manual for the application, so that I am aware of all the functionalities of this application</a:t>
                      </a:r>
                    </a:p>
                  </a:txBody>
                  <a:tcPr marL="0" marR="0" marT="0" marB="0" anchor="ctr"/>
                </a:tc>
                <a:tc hMerge="1">
                  <a:txBody>
                    <a:bodyPr/>
                    <a:lstStyle/>
                    <a:p>
                      <a:endParaRPr lang="en-US"/>
                    </a:p>
                  </a:txBody>
                  <a:tcPr marL="0" marR="0" marT="0" marB="0" horzOverflow="overflow"/>
                </a:tc>
                <a:tc rowSpan="2">
                  <a:txBody>
                    <a:bodyPr/>
                    <a:lstStyle/>
                    <a:p>
                      <a:pPr algn="ctr"/>
                      <a:r>
                        <a:rPr lang="en-US">
                          <a:effectLst/>
                        </a:rPr>
                        <a:t>3</a:t>
                      </a:r>
                    </a:p>
                  </a:txBody>
                  <a:tcPr marL="0" marR="0" marT="0" marB="0" anchor="ctr"/>
                </a:tc>
                <a:extLst>
                  <a:ext uri="{0D108BD9-81ED-4DB2-BD59-A6C34878D82A}">
                    <a16:rowId xmlns:a16="http://schemas.microsoft.com/office/drawing/2014/main" val="1189794554"/>
                  </a:ext>
                </a:extLst>
              </a:tr>
              <a:tr h="2451652">
                <a:tc vMerge="1">
                  <a:txBody>
                    <a:bodyPr/>
                    <a:lstStyle/>
                    <a:p>
                      <a:endParaRPr lang="en-US"/>
                    </a:p>
                  </a:txBody>
                  <a:tcPr marL="0" marR="0" marT="0" marB="0" horzOverflow="overflow"/>
                </a:tc>
                <a:tc>
                  <a:txBody>
                    <a:bodyPr/>
                    <a:lstStyle/>
                    <a:p>
                      <a:pPr algn="ctr"/>
                      <a:r>
                        <a:rPr lang="en-US">
                          <a:effectLst/>
                        </a:rPr>
                        <a:t>Given I am a Student</a:t>
                      </a:r>
                      <a:br>
                        <a:rPr lang="en-US">
                          <a:effectLst/>
                        </a:rPr>
                      </a:br>
                      <a:r>
                        <a:rPr lang="en-US">
                          <a:effectLst/>
                        </a:rPr>
                        <a:t>When I want to use the SpeakEZ application</a:t>
                      </a:r>
                      <a:br>
                        <a:rPr lang="en-US">
                          <a:effectLst/>
                        </a:rPr>
                      </a:br>
                      <a:r>
                        <a:rPr lang="en-US">
                          <a:effectLst/>
                        </a:rPr>
                        <a:t>Then I can use the User Manual to guide me</a:t>
                      </a:r>
                    </a:p>
                  </a:txBody>
                  <a:tcPr marL="0" marR="0" marT="0" marB="0" anchor="ctr"/>
                </a:tc>
                <a:tc>
                  <a:txBody>
                    <a:bodyPr/>
                    <a:lstStyle/>
                    <a:p>
                      <a:pPr algn="ctr"/>
                      <a:r>
                        <a:rPr lang="en-US">
                          <a:effectLst/>
                        </a:rPr>
                        <a:t>Should have detailed steps on how to use the application as per the customer’s perspective.</a:t>
                      </a:r>
                      <a:br>
                        <a:rPr lang="en-US">
                          <a:effectLst/>
                        </a:rPr>
                      </a:br>
                      <a:r>
                        <a:rPr lang="en-US">
                          <a:effectLst/>
                        </a:rPr>
                        <a:t>Should be easy and quick to read and must be well-written.</a:t>
                      </a:r>
                      <a:br>
                        <a:rPr lang="en-US">
                          <a:effectLst/>
                        </a:rPr>
                      </a:br>
                      <a:r>
                        <a:rPr lang="en-US">
                          <a:effectLst/>
                        </a:rPr>
                        <a:t>Users should be able to provide feedback and suggest improvements or report issues, including giving a preferrable contact method.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3344404396"/>
                  </a:ext>
                </a:extLst>
              </a:tr>
            </a:tbl>
          </a:graphicData>
        </a:graphic>
      </p:graphicFrame>
    </p:spTree>
    <p:extLst>
      <p:ext uri="{BB962C8B-B14F-4D97-AF65-F5344CB8AC3E}">
        <p14:creationId xmlns:p14="http://schemas.microsoft.com/office/powerpoint/2010/main" val="1122283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48389"/>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8B3984D9-BB63-D147-40C5-43176CE4329D}"/>
              </a:ext>
            </a:extLst>
          </p:cNvPr>
          <p:cNvGraphicFramePr>
            <a:graphicFrameLocks noGrp="1"/>
          </p:cNvGraphicFramePr>
          <p:nvPr>
            <p:extLst>
              <p:ext uri="{D42A27DB-BD31-4B8C-83A1-F6EECF244321}">
                <p14:modId xmlns:p14="http://schemas.microsoft.com/office/powerpoint/2010/main" val="3341912776"/>
              </p:ext>
            </p:extLst>
          </p:nvPr>
        </p:nvGraphicFramePr>
        <p:xfrm>
          <a:off x="754811" y="1509622"/>
          <a:ext cx="16204088" cy="7455646"/>
        </p:xfrm>
        <a:graphic>
          <a:graphicData uri="http://schemas.openxmlformats.org/drawingml/2006/table">
            <a:tbl>
              <a:tblPr bandRow="1">
                <a:tableStyleId>{775DCB02-9BB8-47FD-8907-85C794F793BA}</a:tableStyleId>
              </a:tblPr>
              <a:tblGrid>
                <a:gridCol w="1474304">
                  <a:extLst>
                    <a:ext uri="{9D8B030D-6E8A-4147-A177-3AD203B41FA5}">
                      <a16:colId xmlns:a16="http://schemas.microsoft.com/office/drawing/2014/main" val="539049990"/>
                    </a:ext>
                  </a:extLst>
                </a:gridCol>
                <a:gridCol w="6211956">
                  <a:extLst>
                    <a:ext uri="{9D8B030D-6E8A-4147-A177-3AD203B41FA5}">
                      <a16:colId xmlns:a16="http://schemas.microsoft.com/office/drawing/2014/main" val="4084366781"/>
                    </a:ext>
                  </a:extLst>
                </a:gridCol>
                <a:gridCol w="7725777">
                  <a:extLst>
                    <a:ext uri="{9D8B030D-6E8A-4147-A177-3AD203B41FA5}">
                      <a16:colId xmlns:a16="http://schemas.microsoft.com/office/drawing/2014/main" val="3837967525"/>
                    </a:ext>
                  </a:extLst>
                </a:gridCol>
                <a:gridCol w="792051">
                  <a:extLst>
                    <a:ext uri="{9D8B030D-6E8A-4147-A177-3AD203B41FA5}">
                      <a16:colId xmlns:a16="http://schemas.microsoft.com/office/drawing/2014/main" val="183987802"/>
                    </a:ext>
                  </a:extLst>
                </a:gridCol>
              </a:tblGrid>
              <a:tr h="543319">
                <a:tc>
                  <a:txBody>
                    <a:bodyPr/>
                    <a:lstStyle/>
                    <a:p>
                      <a:pPr algn="ctr"/>
                      <a:r>
                        <a:rPr lang="en-US">
                          <a:effectLst/>
                        </a:rPr>
                        <a:t>Key</a:t>
                      </a:r>
                    </a:p>
                  </a:txBody>
                  <a:tcPr marL="0" marR="0" marT="0" marB="0" anchor="ctr"/>
                </a:tc>
                <a:tc>
                  <a:txBody>
                    <a:bodyPr/>
                    <a:lstStyle/>
                    <a:p>
                      <a:pPr algn="ctr"/>
                      <a:r>
                        <a:rPr lang="en-US">
                          <a:effectLst/>
                        </a:rPr>
                        <a:t>Summary</a:t>
                      </a:r>
                    </a:p>
                  </a:txBody>
                  <a:tcPr marL="0" marR="0" marT="0" marB="0" anchor="ctr"/>
                </a:tc>
                <a:tc>
                  <a:txBody>
                    <a:bodyPr/>
                    <a:lstStyle/>
                    <a:p>
                      <a:pPr algn="ctr"/>
                      <a:r>
                        <a:rPr lang="en-US">
                          <a:effectLst/>
                        </a:rPr>
                        <a:t>Criteria</a:t>
                      </a:r>
                    </a:p>
                  </a:txBody>
                  <a:tcPr marL="0" marR="0" marT="0" marB="0" anchor="ctr"/>
                </a:tc>
                <a:tc>
                  <a:txBody>
                    <a:bodyPr/>
                    <a:lstStyle/>
                    <a:p>
                      <a:pPr algn="ctr"/>
                      <a:r>
                        <a:rPr lang="en-US">
                          <a:effectLst/>
                        </a:rPr>
                        <a:t>Points</a:t>
                      </a:r>
                    </a:p>
                  </a:txBody>
                  <a:tcPr marL="0" marR="0" marT="0" marB="0" anchor="ctr"/>
                </a:tc>
                <a:extLst>
                  <a:ext uri="{0D108BD9-81ED-4DB2-BD59-A6C34878D82A}">
                    <a16:rowId xmlns:a16="http://schemas.microsoft.com/office/drawing/2014/main" val="3552040615"/>
                  </a:ext>
                </a:extLst>
              </a:tr>
              <a:tr h="543319">
                <a:tc rowSpan="2">
                  <a:txBody>
                    <a:bodyPr/>
                    <a:lstStyle/>
                    <a:p>
                      <a:pPr algn="ctr"/>
                      <a:r>
                        <a:rPr lang="en-US">
                          <a:effectLst/>
                        </a:rPr>
                        <a:t>LTA-175</a:t>
                      </a:r>
                    </a:p>
                  </a:txBody>
                  <a:tcPr marL="0" marR="0" marT="0" marB="0" anchor="ctr"/>
                </a:tc>
                <a:tc gridSpan="2">
                  <a:txBody>
                    <a:bodyPr/>
                    <a:lstStyle/>
                    <a:p>
                      <a:pPr algn="ctr"/>
                      <a:r>
                        <a:rPr lang="en-US">
                          <a:effectLst/>
                        </a:rPr>
                        <a:t>As a Developer, I want to install the application to a production environment so that I can deploy it successfully</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792378196"/>
                  </a:ext>
                </a:extLst>
              </a:tr>
              <a:tr h="3329608">
                <a:tc vMerge="1">
                  <a:txBody>
                    <a:bodyPr/>
                    <a:lstStyle/>
                    <a:p>
                      <a:endParaRPr lang="en-US"/>
                    </a:p>
                  </a:txBody>
                  <a:tcPr marL="0" marR="0" marT="0" marB="0" horzOverflow="overflow"/>
                </a:tc>
                <a:tc>
                  <a:txBody>
                    <a:bodyPr/>
                    <a:lstStyle/>
                    <a:p>
                      <a:pPr algn="ctr"/>
                      <a:r>
                        <a:rPr lang="en-US">
                          <a:effectLst/>
                        </a:rPr>
                        <a:t>Given I am a Student</a:t>
                      </a:r>
                      <a:br>
                        <a:rPr lang="en-US">
                          <a:effectLst/>
                        </a:rPr>
                      </a:br>
                      <a:r>
                        <a:rPr lang="en-US">
                          <a:effectLst/>
                        </a:rPr>
                        <a:t>When I want to install the application</a:t>
                      </a:r>
                      <a:br>
                        <a:rPr lang="en-US">
                          <a:effectLst/>
                        </a:rPr>
                      </a:br>
                      <a:r>
                        <a:rPr lang="en-US">
                          <a:effectLst/>
                        </a:rPr>
                        <a:t>Then I can use the Installation Manual to guide me</a:t>
                      </a:r>
                    </a:p>
                  </a:txBody>
                  <a:tcPr marL="0" marR="0" marT="0" marB="0" anchor="ctr"/>
                </a:tc>
                <a:tc>
                  <a:txBody>
                    <a:bodyPr/>
                    <a:lstStyle/>
                    <a:p>
                      <a:pPr algn="ctr"/>
                      <a:r>
                        <a:rPr lang="en-US">
                          <a:effectLst/>
                        </a:rPr>
                        <a:t>The manual should include system requirements and software dependencies. </a:t>
                      </a:r>
                      <a:br>
                        <a:rPr lang="en-US">
                          <a:effectLst/>
                        </a:rPr>
                      </a:br>
                      <a:r>
                        <a:rPr lang="en-US">
                          <a:effectLst/>
                        </a:rPr>
                        <a:t>It should include instructions for installing tools and software (IDE, version control, dependencies)</a:t>
                      </a:r>
                      <a:br>
                        <a:rPr lang="en-US">
                          <a:effectLst/>
                        </a:rPr>
                      </a:br>
                      <a:r>
                        <a:rPr lang="en-US">
                          <a:effectLst/>
                        </a:rPr>
                        <a:t>It should include steps install any missing dependencies. </a:t>
                      </a:r>
                      <a:br>
                        <a:rPr lang="en-US">
                          <a:effectLst/>
                        </a:rPr>
                      </a:br>
                      <a:r>
                        <a:rPr lang="en-US">
                          <a:effectLst/>
                        </a:rPr>
                        <a:t>Steps to clone project repository from version control system</a:t>
                      </a:r>
                      <a:br>
                        <a:rPr lang="en-US">
                          <a:effectLst/>
                        </a:rPr>
                      </a:br>
                      <a:r>
                        <a:rPr lang="en-US">
                          <a:effectLst/>
                        </a:rPr>
                        <a:t>Instructions on running application locally</a:t>
                      </a:r>
                      <a:br>
                        <a:rPr lang="en-US">
                          <a:effectLst/>
                        </a:rPr>
                      </a:br>
                      <a:r>
                        <a:rPr lang="en-US">
                          <a:effectLst/>
                        </a:rPr>
                        <a:t>Steps on how to download, install and start the application</a:t>
                      </a:r>
                      <a:br>
                        <a:rPr lang="en-US">
                          <a:effectLst/>
                        </a:rPr>
                      </a:br>
                      <a:r>
                        <a:rPr lang="en-US">
                          <a:effectLst/>
                        </a:rPr>
                        <a:t>Should have a detailed instructions on setting up environment variables and configuration files. </a:t>
                      </a:r>
                      <a:br>
                        <a:rPr lang="en-US">
                          <a:effectLst/>
                        </a:rPr>
                      </a:br>
                      <a:r>
                        <a:rPr lang="en-US">
                          <a:effectLst/>
                        </a:rPr>
                        <a:t>It should also include any probably common installation issues and their solutions.</a:t>
                      </a:r>
                      <a:br>
                        <a:rPr lang="en-US">
                          <a:effectLst/>
                        </a:rPr>
                      </a:br>
                      <a:endParaRPr lang="en-US">
                        <a:effectLst/>
                      </a:endParaRP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3161531909"/>
                  </a:ext>
                </a:extLst>
              </a:tr>
              <a:tr h="687140">
                <a:tc rowSpan="2">
                  <a:txBody>
                    <a:bodyPr/>
                    <a:lstStyle/>
                    <a:p>
                      <a:pPr algn="ctr"/>
                      <a:r>
                        <a:rPr lang="en-US">
                          <a:effectLst/>
                        </a:rPr>
                        <a:t>LTA-179 </a:t>
                      </a:r>
                    </a:p>
                  </a:txBody>
                  <a:tcPr marL="0" marR="0" marT="0" marB="0" anchor="ctr"/>
                </a:tc>
                <a:tc gridSpan="2">
                  <a:txBody>
                    <a:bodyPr/>
                    <a:lstStyle/>
                    <a:p>
                      <a:pPr algn="ctr"/>
                      <a:r>
                        <a:rPr lang="en-US">
                          <a:effectLst/>
                        </a:rPr>
                        <a:t>As a Lawyer, I want to translate the output into the language selected from a dropdown so that I can easily get translations into my preferred language</a:t>
                      </a:r>
                    </a:p>
                  </a:txBody>
                  <a:tcPr marL="0" marR="0" marT="0" marB="0" anchor="ctr"/>
                </a:tc>
                <a:tc hMerge="1">
                  <a:txBody>
                    <a:bodyPr/>
                    <a:lstStyle/>
                    <a:p>
                      <a:endParaRPr lang="en-US"/>
                    </a:p>
                  </a:txBody>
                  <a:tcPr marL="0" marR="0" marT="0" marB="0" horzOverflow="overflow"/>
                </a:tc>
                <a:tc rowSpan="2">
                  <a:txBody>
                    <a:bodyPr/>
                    <a:lstStyle/>
                    <a:p>
                      <a:pPr algn="ctr"/>
                      <a:r>
                        <a:rPr lang="en-US">
                          <a:effectLst/>
                        </a:rPr>
                        <a:t>5</a:t>
                      </a:r>
                    </a:p>
                  </a:txBody>
                  <a:tcPr marL="0" marR="0" marT="0" marB="0" anchor="ctr"/>
                </a:tc>
                <a:extLst>
                  <a:ext uri="{0D108BD9-81ED-4DB2-BD59-A6C34878D82A}">
                    <a16:rowId xmlns:a16="http://schemas.microsoft.com/office/drawing/2014/main" val="383190826"/>
                  </a:ext>
                </a:extLst>
              </a:tr>
              <a:tr h="2352260">
                <a:tc vMerge="1">
                  <a:txBody>
                    <a:bodyPr/>
                    <a:lstStyle/>
                    <a:p>
                      <a:endParaRPr lang="en-US"/>
                    </a:p>
                  </a:txBody>
                  <a:tcPr marL="0" marR="0" marT="0" marB="0" horzOverflow="overflow"/>
                </a:tc>
                <a:tc>
                  <a:txBody>
                    <a:bodyPr/>
                    <a:lstStyle/>
                    <a:p>
                      <a:pPr algn="ctr"/>
                      <a:r>
                        <a:rPr lang="en-US">
                          <a:effectLst/>
                        </a:rPr>
                        <a:t>Given I am a Lawyer</a:t>
                      </a:r>
                      <a:br>
                        <a:rPr lang="en-US">
                          <a:effectLst/>
                        </a:rPr>
                      </a:br>
                      <a:r>
                        <a:rPr lang="en-US">
                          <a:effectLst/>
                        </a:rPr>
                        <a:t>When I need to translate audio into different languages</a:t>
                      </a:r>
                      <a:br>
                        <a:rPr lang="en-US">
                          <a:effectLst/>
                        </a:rPr>
                      </a:br>
                      <a:r>
                        <a:rPr lang="en-US">
                          <a:effectLst/>
                        </a:rPr>
                        <a:t>Then I can select the dropdown to do so</a:t>
                      </a:r>
                    </a:p>
                  </a:txBody>
                  <a:tcPr marL="0" marR="0" marT="0" marB="0" anchor="ctr"/>
                </a:tc>
                <a:tc>
                  <a:txBody>
                    <a:bodyPr/>
                    <a:lstStyle/>
                    <a:p>
                      <a:pPr algn="ctr"/>
                      <a:r>
                        <a:rPr lang="en-US">
                          <a:effectLst/>
                        </a:rPr>
                        <a:t>A language dropdown menu is available, displaying a list of supported languages.</a:t>
                      </a:r>
                      <a:br>
                        <a:rPr lang="en-US">
                          <a:effectLst/>
                        </a:rPr>
                      </a:br>
                      <a:r>
                        <a:rPr lang="en-US">
                          <a:effectLst/>
                        </a:rPr>
                        <a:t>The user can select a preferred language from the dropdown.</a:t>
                      </a:r>
                      <a:br>
                        <a:rPr lang="en-US">
                          <a:effectLst/>
                        </a:rPr>
                      </a:br>
                      <a:r>
                        <a:rPr lang="en-US">
                          <a:effectLst/>
                        </a:rPr>
                        <a:t>The system translates the output text into the selected language and displays it in the output field.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2110407793"/>
                  </a:ext>
                </a:extLst>
              </a:tr>
            </a:tbl>
          </a:graphicData>
        </a:graphic>
      </p:graphicFrame>
    </p:spTree>
    <p:extLst>
      <p:ext uri="{BB962C8B-B14F-4D97-AF65-F5344CB8AC3E}">
        <p14:creationId xmlns:p14="http://schemas.microsoft.com/office/powerpoint/2010/main" val="854575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45894" y="51962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3 Stories Not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3B47FFEB-7328-9EE4-60A7-0A1ABF509523}"/>
              </a:ext>
            </a:extLst>
          </p:cNvPr>
          <p:cNvSpPr txBox="1"/>
          <p:nvPr/>
        </p:nvSpPr>
        <p:spPr>
          <a:xfrm>
            <a:off x="5078645" y="4538243"/>
            <a:ext cx="848139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Jua"/>
                <a:ea typeface="Calibri"/>
                <a:cs typeface="Calibri"/>
              </a:rPr>
              <a:t>All User Stories Were Completed</a:t>
            </a:r>
            <a:endParaRPr lang="en-US" sz="3200">
              <a:solidFill>
                <a:schemeClr val="bg1"/>
              </a:solidFill>
              <a:latin typeface="Jua"/>
            </a:endParaRPr>
          </a:p>
        </p:txBody>
      </p:sp>
    </p:spTree>
    <p:extLst>
      <p:ext uri="{BB962C8B-B14F-4D97-AF65-F5344CB8AC3E}">
        <p14:creationId xmlns:p14="http://schemas.microsoft.com/office/powerpoint/2010/main" val="335816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77883" y="51137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Velocity- Sprint 3</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387641ED-A6FD-7525-17E0-FC7F216B5D0F}"/>
              </a:ext>
            </a:extLst>
          </p:cNvPr>
          <p:cNvSpPr txBox="1"/>
          <p:nvPr/>
        </p:nvSpPr>
        <p:spPr>
          <a:xfrm>
            <a:off x="5445423" y="4395621"/>
            <a:ext cx="73933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Bobby Jones"/>
                <a:ea typeface="Calibri"/>
                <a:cs typeface="Calibri"/>
              </a:rPr>
              <a:t>Total Story Point Completed: 59 points</a:t>
            </a:r>
            <a:endParaRPr lang="en-US" sz="3200">
              <a:solidFill>
                <a:schemeClr val="bg1"/>
              </a:solidFill>
              <a:latin typeface="Bobby Jones"/>
            </a:endParaRPr>
          </a:p>
        </p:txBody>
      </p:sp>
    </p:spTree>
    <p:extLst>
      <p:ext uri="{BB962C8B-B14F-4D97-AF65-F5344CB8AC3E}">
        <p14:creationId xmlns:p14="http://schemas.microsoft.com/office/powerpoint/2010/main" val="3596576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258" y="520881"/>
            <a:ext cx="18863570"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rPr>
              <a:t>Team's Historical Velocity(average)</a:t>
            </a:r>
            <a:endParaRPr lang="en-US" sz="8000">
              <a:solidFill>
                <a:srgbClr val="FFFFFF"/>
              </a:solidFill>
              <a:latin typeface="Bobby Jones"/>
              <a:ea typeface="Bobby Jones"/>
              <a:cs typeface="Bobby Jones"/>
              <a:sym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graph of a graph showing a number of sprints&#10;&#10;Description automatically generated">
            <a:extLst>
              <a:ext uri="{FF2B5EF4-FFF2-40B4-BE49-F238E27FC236}">
                <a16:creationId xmlns:a16="http://schemas.microsoft.com/office/drawing/2014/main" id="{ED9C99BC-39F4-8ED6-44EB-C550A052CC12}"/>
              </a:ext>
            </a:extLst>
          </p:cNvPr>
          <p:cNvPicPr>
            <a:picLocks noChangeAspect="1"/>
          </p:cNvPicPr>
          <p:nvPr/>
        </p:nvPicPr>
        <p:blipFill>
          <a:blip r:embed="rId5"/>
          <a:stretch>
            <a:fillRect/>
          </a:stretch>
        </p:blipFill>
        <p:spPr>
          <a:xfrm>
            <a:off x="4311770" y="2559530"/>
            <a:ext cx="10052649" cy="6030583"/>
          </a:xfrm>
          <a:prstGeom prst="rect">
            <a:avLst/>
          </a:prstGeom>
        </p:spPr>
      </p:pic>
    </p:spTree>
    <p:extLst>
      <p:ext uri="{BB962C8B-B14F-4D97-AF65-F5344CB8AC3E}">
        <p14:creationId xmlns:p14="http://schemas.microsoft.com/office/powerpoint/2010/main" val="2321957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Burndown Chart</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graph with a line and numbers&#10;&#10;Description automatically generated">
            <a:extLst>
              <a:ext uri="{FF2B5EF4-FFF2-40B4-BE49-F238E27FC236}">
                <a16:creationId xmlns:a16="http://schemas.microsoft.com/office/drawing/2014/main" id="{224EA2DC-BBE7-4410-1724-8ECA88320AB4}"/>
              </a:ext>
            </a:extLst>
          </p:cNvPr>
          <p:cNvPicPr>
            <a:picLocks noChangeAspect="1"/>
          </p:cNvPicPr>
          <p:nvPr/>
        </p:nvPicPr>
        <p:blipFill>
          <a:blip r:embed="rId5"/>
          <a:stretch>
            <a:fillRect/>
          </a:stretch>
        </p:blipFill>
        <p:spPr>
          <a:xfrm>
            <a:off x="3661514" y="2564901"/>
            <a:ext cx="10964971" cy="6801240"/>
          </a:xfrm>
          <a:prstGeom prst="rect">
            <a:avLst/>
          </a:prstGeom>
        </p:spPr>
      </p:pic>
    </p:spTree>
    <p:extLst>
      <p:ext uri="{BB962C8B-B14F-4D97-AF65-F5344CB8AC3E}">
        <p14:creationId xmlns:p14="http://schemas.microsoft.com/office/powerpoint/2010/main" val="37454377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422940" y="74860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Completed / Committed Ratio</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34C643F9-D350-1D05-7A98-8CC19B1F5FA8}"/>
              </a:ext>
            </a:extLst>
          </p:cNvPr>
          <p:cNvSpPr txBox="1"/>
          <p:nvPr/>
        </p:nvSpPr>
        <p:spPr>
          <a:xfrm>
            <a:off x="7590612" y="5969084"/>
            <a:ext cx="311060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800">
                <a:solidFill>
                  <a:schemeClr val="bg1"/>
                </a:solidFill>
                <a:cs typeface="Calibri"/>
              </a:rPr>
              <a:t>100%</a:t>
            </a:r>
          </a:p>
        </p:txBody>
      </p:sp>
      <p:sp>
        <p:nvSpPr>
          <p:cNvPr id="3" name="TextBox 2">
            <a:extLst>
              <a:ext uri="{FF2B5EF4-FFF2-40B4-BE49-F238E27FC236}">
                <a16:creationId xmlns:a16="http://schemas.microsoft.com/office/drawing/2014/main" id="{3A531A1F-4E0C-3D7D-51EB-A1F0AD056EA9}"/>
              </a:ext>
            </a:extLst>
          </p:cNvPr>
          <p:cNvSpPr txBox="1"/>
          <p:nvPr/>
        </p:nvSpPr>
        <p:spPr>
          <a:xfrm>
            <a:off x="2957194" y="3166117"/>
            <a:ext cx="1236980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cs typeface="Calibri"/>
              </a:rPr>
              <a:t>Completed Story Points = 59</a:t>
            </a:r>
            <a:endParaRPr lang="en-US"/>
          </a:p>
          <a:p>
            <a:pPr algn="ctr"/>
            <a:r>
              <a:rPr lang="en-US" sz="5400">
                <a:solidFill>
                  <a:schemeClr val="bg1"/>
                </a:solidFill>
                <a:cs typeface="Calibri"/>
              </a:rPr>
              <a:t>Committed Story Points = 59</a:t>
            </a:r>
            <a:endParaRPr lang="en-US" sz="5400">
              <a:solidFill>
                <a:schemeClr val="bg1"/>
              </a:solidFill>
              <a:ea typeface="Calibri"/>
              <a:cs typeface="Calibri"/>
            </a:endParaRPr>
          </a:p>
          <a:p>
            <a:pPr algn="ctr"/>
            <a:r>
              <a:rPr lang="en-US" sz="5400">
                <a:solidFill>
                  <a:schemeClr val="bg1"/>
                </a:solidFill>
                <a:cs typeface="Calibri"/>
              </a:rPr>
              <a:t>Completed/committed Ratio = 59/ 59</a:t>
            </a:r>
            <a:endParaRPr lang="en-US" sz="5400">
              <a:solidFill>
                <a:schemeClr val="bg1"/>
              </a:solidFill>
              <a:ea typeface="Calibri"/>
              <a:cs typeface="Calibri"/>
            </a:endParaRPr>
          </a:p>
        </p:txBody>
      </p:sp>
    </p:spTree>
    <p:extLst>
      <p:ext uri="{BB962C8B-B14F-4D97-AF65-F5344CB8AC3E}">
        <p14:creationId xmlns:p14="http://schemas.microsoft.com/office/powerpoint/2010/main" val="3405507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509914"/>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RETROSPECTIVE </a:t>
            </a:r>
          </a:p>
        </p:txBody>
      </p:sp>
      <p:pic>
        <p:nvPicPr>
          <p:cNvPr id="6" name="Picture 5" descr="A blue and yellow logo&#10;&#10;Description automatically generated">
            <a:extLst>
              <a:ext uri="{FF2B5EF4-FFF2-40B4-BE49-F238E27FC236}">
                <a16:creationId xmlns:a16="http://schemas.microsoft.com/office/drawing/2014/main" id="{8A57DBAA-E092-CBB4-E5F1-85E0D24682A9}"/>
              </a:ext>
            </a:extLst>
          </p:cNvPr>
          <p:cNvPicPr>
            <a:picLocks noChangeAspect="1"/>
          </p:cNvPicPr>
          <p:nvPr/>
        </p:nvPicPr>
        <p:blipFill>
          <a:blip r:embed="rId2"/>
          <a:stretch>
            <a:fillRect/>
          </a:stretch>
        </p:blipFill>
        <p:spPr>
          <a:xfrm>
            <a:off x="-652" y="326"/>
            <a:ext cx="1085821" cy="102736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A14CB19-0CA8-EE13-601F-F98AD0B47163}"/>
              </a:ext>
            </a:extLst>
          </p:cNvPr>
          <p:cNvPicPr>
            <a:picLocks noChangeAspect="1"/>
          </p:cNvPicPr>
          <p:nvPr/>
        </p:nvPicPr>
        <p:blipFill>
          <a:blip r:embed="rId3"/>
          <a:stretch>
            <a:fillRect/>
          </a:stretch>
        </p:blipFill>
        <p:spPr>
          <a:xfrm>
            <a:off x="5047442" y="2571750"/>
            <a:ext cx="7934325" cy="51435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509914"/>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RETROSPECTIVE </a:t>
            </a:r>
          </a:p>
        </p:txBody>
      </p:sp>
      <p:pic>
        <p:nvPicPr>
          <p:cNvPr id="6" name="Picture 5" descr="A blue and yellow logo&#10;&#10;Description automatically generated">
            <a:extLst>
              <a:ext uri="{FF2B5EF4-FFF2-40B4-BE49-F238E27FC236}">
                <a16:creationId xmlns:a16="http://schemas.microsoft.com/office/drawing/2014/main" id="{8A57DBAA-E092-CBB4-E5F1-85E0D24682A9}"/>
              </a:ext>
            </a:extLst>
          </p:cNvPr>
          <p:cNvPicPr>
            <a:picLocks noChangeAspect="1"/>
          </p:cNvPicPr>
          <p:nvPr/>
        </p:nvPicPr>
        <p:blipFill>
          <a:blip r:embed="rId2"/>
          <a:stretch>
            <a:fillRect/>
          </a:stretch>
        </p:blipFill>
        <p:spPr>
          <a:xfrm>
            <a:off x="-652" y="326"/>
            <a:ext cx="1085821" cy="1027369"/>
          </a:xfrm>
          <a:prstGeom prst="rect">
            <a:avLst/>
          </a:prstGeom>
        </p:spPr>
      </p:pic>
      <p:pic>
        <p:nvPicPr>
          <p:cNvPr id="2" name="Picture 1" descr="A screenshot of a chat&#10;&#10;Description automatically generated">
            <a:extLst>
              <a:ext uri="{FF2B5EF4-FFF2-40B4-BE49-F238E27FC236}">
                <a16:creationId xmlns:a16="http://schemas.microsoft.com/office/drawing/2014/main" id="{7B9B722B-8581-BBBB-634D-8297CBE867AF}"/>
              </a:ext>
            </a:extLst>
          </p:cNvPr>
          <p:cNvPicPr>
            <a:picLocks noChangeAspect="1"/>
          </p:cNvPicPr>
          <p:nvPr/>
        </p:nvPicPr>
        <p:blipFill>
          <a:blip r:embed="rId3"/>
          <a:stretch>
            <a:fillRect/>
          </a:stretch>
        </p:blipFill>
        <p:spPr>
          <a:xfrm>
            <a:off x="707608" y="2837483"/>
            <a:ext cx="5796718" cy="4952968"/>
          </a:xfrm>
          <a:prstGeom prst="rect">
            <a:avLst/>
          </a:prstGeom>
        </p:spPr>
      </p:pic>
      <p:pic>
        <p:nvPicPr>
          <p:cNvPr id="5" name="Picture 4" descr="A screenshot of a phone&#10;&#10;Description automatically generated">
            <a:extLst>
              <a:ext uri="{FF2B5EF4-FFF2-40B4-BE49-F238E27FC236}">
                <a16:creationId xmlns:a16="http://schemas.microsoft.com/office/drawing/2014/main" id="{AD85D451-26D4-0645-0D9D-0E29D8571F18}"/>
              </a:ext>
            </a:extLst>
          </p:cNvPr>
          <p:cNvPicPr>
            <a:picLocks noChangeAspect="1"/>
          </p:cNvPicPr>
          <p:nvPr/>
        </p:nvPicPr>
        <p:blipFill>
          <a:blip r:embed="rId4"/>
          <a:stretch>
            <a:fillRect/>
          </a:stretch>
        </p:blipFill>
        <p:spPr>
          <a:xfrm>
            <a:off x="13452757" y="2567848"/>
            <a:ext cx="3034489" cy="6264806"/>
          </a:xfrm>
          <a:prstGeom prst="rect">
            <a:avLst/>
          </a:prstGeom>
        </p:spPr>
      </p:pic>
      <p:pic>
        <p:nvPicPr>
          <p:cNvPr id="7" name="Picture 6" descr="A screenshot of a phone&#10;&#10;Description automatically generated">
            <a:extLst>
              <a:ext uri="{FF2B5EF4-FFF2-40B4-BE49-F238E27FC236}">
                <a16:creationId xmlns:a16="http://schemas.microsoft.com/office/drawing/2014/main" id="{BAAD4548-07C5-1FB4-2727-62A151F238DC}"/>
              </a:ext>
            </a:extLst>
          </p:cNvPr>
          <p:cNvPicPr>
            <a:picLocks noChangeAspect="1"/>
          </p:cNvPicPr>
          <p:nvPr/>
        </p:nvPicPr>
        <p:blipFill>
          <a:blip r:embed="rId5"/>
          <a:stretch>
            <a:fillRect/>
          </a:stretch>
        </p:blipFill>
        <p:spPr>
          <a:xfrm>
            <a:off x="7007424" y="2571354"/>
            <a:ext cx="5542693" cy="7131856"/>
          </a:xfrm>
          <a:prstGeom prst="rect">
            <a:avLst/>
          </a:prstGeom>
        </p:spPr>
      </p:pic>
    </p:spTree>
    <p:extLst>
      <p:ext uri="{BB962C8B-B14F-4D97-AF65-F5344CB8AC3E}">
        <p14:creationId xmlns:p14="http://schemas.microsoft.com/office/powerpoint/2010/main" val="2615649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Timeline</a:t>
            </a:r>
          </a:p>
        </p:txBody>
      </p:sp>
      <p:pic>
        <p:nvPicPr>
          <p:cNvPr id="7" name="Picture 6" descr="A blue and yellow logo&#10;&#10;Description automatically generated">
            <a:extLst>
              <a:ext uri="{FF2B5EF4-FFF2-40B4-BE49-F238E27FC236}">
                <a16:creationId xmlns:a16="http://schemas.microsoft.com/office/drawing/2014/main" id="{F3C6F700-8F3E-2BB5-B645-BCDBEA132157}"/>
              </a:ext>
            </a:extLst>
          </p:cNvPr>
          <p:cNvPicPr>
            <a:picLocks noChangeAspect="1"/>
          </p:cNvPicPr>
          <p:nvPr/>
        </p:nvPicPr>
        <p:blipFill>
          <a:blip r:embed="rId2"/>
          <a:stretch>
            <a:fillRect/>
          </a:stretch>
        </p:blipFill>
        <p:spPr>
          <a:xfrm>
            <a:off x="-652" y="326"/>
            <a:ext cx="1085821" cy="1027369"/>
          </a:xfrm>
          <a:prstGeom prst="rect">
            <a:avLst/>
          </a:prstGeom>
        </p:spPr>
      </p:pic>
      <p:pic>
        <p:nvPicPr>
          <p:cNvPr id="3" name="Picture 2">
            <a:extLst>
              <a:ext uri="{FF2B5EF4-FFF2-40B4-BE49-F238E27FC236}">
                <a16:creationId xmlns:a16="http://schemas.microsoft.com/office/drawing/2014/main" id="{1B5B6CE9-CD53-484A-607A-8AC1371CF49C}"/>
              </a:ext>
            </a:extLst>
          </p:cNvPr>
          <p:cNvPicPr>
            <a:picLocks noChangeAspect="1"/>
          </p:cNvPicPr>
          <p:nvPr/>
        </p:nvPicPr>
        <p:blipFill>
          <a:blip r:embed="rId3"/>
          <a:stretch>
            <a:fillRect/>
          </a:stretch>
        </p:blipFill>
        <p:spPr>
          <a:xfrm>
            <a:off x="2082613" y="3223932"/>
            <a:ext cx="14139582" cy="4814047"/>
          </a:xfrm>
          <a:prstGeom prst="rect">
            <a:avLst/>
          </a:prstGeom>
        </p:spPr>
      </p:pic>
      <p:pic>
        <p:nvPicPr>
          <p:cNvPr id="5" name="Graphic 4" descr="Pin with solid fill">
            <a:extLst>
              <a:ext uri="{FF2B5EF4-FFF2-40B4-BE49-F238E27FC236}">
                <a16:creationId xmlns:a16="http://schemas.microsoft.com/office/drawing/2014/main" id="{7E2E3668-099D-6FCA-53C8-8DB15CEF11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BD3FEDD9-5E10-C047-A198-5A4A044359F5}"/>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072664" y="553611"/>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PROJECT DESCRIPTION</a:t>
            </a:r>
          </a:p>
        </p:txBody>
      </p:sp>
      <p:pic>
        <p:nvPicPr>
          <p:cNvPr id="6" name="Picture 5" descr="A screenshot of a computer&#10;&#10;Description automatically generated">
            <a:extLst>
              <a:ext uri="{FF2B5EF4-FFF2-40B4-BE49-F238E27FC236}">
                <a16:creationId xmlns:a16="http://schemas.microsoft.com/office/drawing/2014/main" id="{32F0CED6-7C4F-4AE1-055B-B0D1C9B6398A}"/>
              </a:ext>
            </a:extLst>
          </p:cNvPr>
          <p:cNvPicPr>
            <a:picLocks noChangeAspect="1"/>
          </p:cNvPicPr>
          <p:nvPr/>
        </p:nvPicPr>
        <p:blipFill>
          <a:blip r:embed="rId4"/>
          <a:stretch>
            <a:fillRect/>
          </a:stretch>
        </p:blipFill>
        <p:spPr>
          <a:xfrm>
            <a:off x="3939663" y="2320413"/>
            <a:ext cx="10427109" cy="6088625"/>
          </a:xfrm>
          <a:prstGeom prst="rect">
            <a:avLst/>
          </a:prstGeom>
        </p:spPr>
      </p:pic>
      <p:pic>
        <p:nvPicPr>
          <p:cNvPr id="8" name="Picture 7" descr="A person waving his hands&#10;&#10;Description automatically generated with medium confidence">
            <a:extLst>
              <a:ext uri="{FF2B5EF4-FFF2-40B4-BE49-F238E27FC236}">
                <a16:creationId xmlns:a16="http://schemas.microsoft.com/office/drawing/2014/main" id="{60B45AB3-3776-57ED-9E92-D04866E1328D}"/>
              </a:ext>
            </a:extLst>
          </p:cNvPr>
          <p:cNvPicPr>
            <a:picLocks noChangeAspect="1"/>
          </p:cNvPicPr>
          <p:nvPr/>
        </p:nvPicPr>
        <p:blipFill>
          <a:blip r:embed="rId5">
            <a:extLst>
              <a:ext uri="{28A0092B-C50C-407E-A947-70E740481C1C}">
                <a14:useLocalDpi xmlns:a14="http://schemas.microsoft.com/office/drawing/2010/main" val="0"/>
              </a:ext>
            </a:extLst>
          </a:blip>
          <a:srcRect l="54861" t="22840" b="19135"/>
          <a:stretch/>
        </p:blipFill>
        <p:spPr>
          <a:xfrm>
            <a:off x="14859288" y="4503077"/>
            <a:ext cx="3435771" cy="2405664"/>
          </a:xfrm>
          <a:prstGeom prst="rect">
            <a:avLst/>
          </a:prstGeom>
        </p:spPr>
      </p:pic>
      <p:pic>
        <p:nvPicPr>
          <p:cNvPr id="10" name="Picture 9" descr="A blue and yellow logo&#10;&#10;Description automatically generated">
            <a:extLst>
              <a:ext uri="{FF2B5EF4-FFF2-40B4-BE49-F238E27FC236}">
                <a16:creationId xmlns:a16="http://schemas.microsoft.com/office/drawing/2014/main" id="{FC44C77A-FE6D-CC1F-28A7-ED191BD8BB7B}"/>
              </a:ext>
            </a:extLst>
          </p:cNvPr>
          <p:cNvPicPr>
            <a:picLocks noChangeAspect="1"/>
          </p:cNvPicPr>
          <p:nvPr/>
        </p:nvPicPr>
        <p:blipFill>
          <a:blip r:embed="rId6"/>
          <a:stretch>
            <a:fillRect/>
          </a:stretch>
        </p:blipFill>
        <p:spPr>
          <a:xfrm>
            <a:off x="-652" y="326"/>
            <a:ext cx="1085821" cy="1027369"/>
          </a:xfrm>
          <a:prstGeom prst="rect">
            <a:avLst/>
          </a:prstGeom>
        </p:spPr>
      </p:pic>
      <p:pic>
        <p:nvPicPr>
          <p:cNvPr id="4" name="Graphic 3" descr="Pin with solid fill">
            <a:extLst>
              <a:ext uri="{FF2B5EF4-FFF2-40B4-BE49-F238E27FC236}">
                <a16:creationId xmlns:a16="http://schemas.microsoft.com/office/drawing/2014/main" id="{DE894214-71B7-A2DC-F08E-C5DFB19090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7207345" y="114300"/>
            <a:ext cx="914400" cy="9144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PROJECT SCHEDULE</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2"/>
          <a:stretch>
            <a:fillRect/>
          </a:stretch>
        </p:blipFill>
        <p:spPr>
          <a:xfrm>
            <a:off x="-652" y="326"/>
            <a:ext cx="1085821" cy="1027369"/>
          </a:xfrm>
          <a:prstGeom prst="rect">
            <a:avLst/>
          </a:prstGeom>
        </p:spPr>
      </p:pic>
      <p:pic>
        <p:nvPicPr>
          <p:cNvPr id="5" name="Picture 4" descr="A diagram of a project&#10;&#10;Description automatically generated">
            <a:extLst>
              <a:ext uri="{FF2B5EF4-FFF2-40B4-BE49-F238E27FC236}">
                <a16:creationId xmlns:a16="http://schemas.microsoft.com/office/drawing/2014/main" id="{1E73218B-6675-4EB1-AD32-42FF078F850E}"/>
              </a:ext>
            </a:extLst>
          </p:cNvPr>
          <p:cNvPicPr>
            <a:picLocks noChangeAspect="1"/>
          </p:cNvPicPr>
          <p:nvPr/>
        </p:nvPicPr>
        <p:blipFill>
          <a:blip r:embed="rId3"/>
          <a:stretch>
            <a:fillRect/>
          </a:stretch>
        </p:blipFill>
        <p:spPr>
          <a:xfrm>
            <a:off x="1685054" y="2216750"/>
            <a:ext cx="14928935" cy="7156536"/>
          </a:xfrm>
          <a:prstGeom prst="rect">
            <a:avLst/>
          </a:prstGeom>
        </p:spPr>
      </p:pic>
      <p:pic>
        <p:nvPicPr>
          <p:cNvPr id="4" name="Graphic 3" descr="Pin with solid fill">
            <a:extLst>
              <a:ext uri="{FF2B5EF4-FFF2-40B4-BE49-F238E27FC236}">
                <a16:creationId xmlns:a16="http://schemas.microsoft.com/office/drawing/2014/main" id="{B5115FBE-065D-1742-BC5F-809D0DAF08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223944" y="149062"/>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SpeakEZ Screenshot</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4E192CF-07B9-97FB-F970-A27039F806D9}"/>
              </a:ext>
            </a:extLst>
          </p:cNvPr>
          <p:cNvPicPr>
            <a:picLocks noChangeAspect="1"/>
          </p:cNvPicPr>
          <p:nvPr/>
        </p:nvPicPr>
        <p:blipFill>
          <a:blip r:embed="rId5"/>
          <a:srcRect t="9493" r="1469" b="6036"/>
          <a:stretch/>
        </p:blipFill>
        <p:spPr>
          <a:xfrm>
            <a:off x="1188720" y="1553562"/>
            <a:ext cx="16352527" cy="7885002"/>
          </a:xfrm>
          <a:prstGeom prst="rect">
            <a:avLst/>
          </a:prstGeom>
        </p:spPr>
      </p:pic>
    </p:spTree>
    <p:extLst>
      <p:ext uri="{BB962C8B-B14F-4D97-AF65-F5344CB8AC3E}">
        <p14:creationId xmlns:p14="http://schemas.microsoft.com/office/powerpoint/2010/main" val="743906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18268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SpeakEZ Screenshot</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566066E-57CF-599B-5DD0-3FD828C586BF}"/>
              </a:ext>
            </a:extLst>
          </p:cNvPr>
          <p:cNvPicPr>
            <a:picLocks noChangeAspect="1"/>
          </p:cNvPicPr>
          <p:nvPr/>
        </p:nvPicPr>
        <p:blipFill>
          <a:blip r:embed="rId5"/>
          <a:srcRect t="10777" b="6184"/>
          <a:stretch/>
        </p:blipFill>
        <p:spPr>
          <a:xfrm>
            <a:off x="883920" y="1718310"/>
            <a:ext cx="16520175" cy="7735604"/>
          </a:xfrm>
          <a:prstGeom prst="rect">
            <a:avLst/>
          </a:prstGeom>
        </p:spPr>
      </p:pic>
    </p:spTree>
    <p:extLst>
      <p:ext uri="{BB962C8B-B14F-4D97-AF65-F5344CB8AC3E}">
        <p14:creationId xmlns:p14="http://schemas.microsoft.com/office/powerpoint/2010/main" val="12537728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SpeakEZ AI Model Integration</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8B959861-0B04-9175-5610-43AD4786BCBF}"/>
              </a:ext>
            </a:extLst>
          </p:cNvPr>
          <p:cNvPicPr>
            <a:picLocks noChangeAspect="1"/>
          </p:cNvPicPr>
          <p:nvPr/>
        </p:nvPicPr>
        <p:blipFill>
          <a:blip r:embed="rId5"/>
          <a:stretch>
            <a:fillRect/>
          </a:stretch>
        </p:blipFill>
        <p:spPr>
          <a:xfrm>
            <a:off x="1423808" y="2490787"/>
            <a:ext cx="6800850" cy="5305425"/>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2B761D20-C6FA-31BD-38EA-63BE4CF47A6B}"/>
              </a:ext>
            </a:extLst>
          </p:cNvPr>
          <p:cNvPicPr>
            <a:picLocks noChangeAspect="1"/>
          </p:cNvPicPr>
          <p:nvPr/>
        </p:nvPicPr>
        <p:blipFill>
          <a:blip r:embed="rId6"/>
          <a:stretch>
            <a:fillRect/>
          </a:stretch>
        </p:blipFill>
        <p:spPr>
          <a:xfrm>
            <a:off x="9234012" y="2057400"/>
            <a:ext cx="7533205" cy="6172200"/>
          </a:xfrm>
          <a:prstGeom prst="rect">
            <a:avLst/>
          </a:prstGeom>
        </p:spPr>
      </p:pic>
      <p:pic>
        <p:nvPicPr>
          <p:cNvPr id="9" name="Graphic 8" descr="Pin with solid fill">
            <a:extLst>
              <a:ext uri="{FF2B5EF4-FFF2-40B4-BE49-F238E27FC236}">
                <a16:creationId xmlns:a16="http://schemas.microsoft.com/office/drawing/2014/main" id="{A430E960-8C5F-BE62-4013-3FE72ED5C2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503171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468430"/>
            <a:ext cx="14142669" cy="2630335"/>
          </a:xfrm>
          <a:prstGeom prst="rect">
            <a:avLst/>
          </a:prstGeom>
        </p:spPr>
        <p:txBody>
          <a:bodyPr lIns="0" tIns="0" rIns="0" bIns="0" rtlCol="0" anchor="t">
            <a:spAutoFit/>
          </a:bodyPr>
          <a:lstStyle/>
          <a:p>
            <a:pPr algn="ctr"/>
            <a:r>
              <a:rPr lang="en-US" sz="8000">
                <a:solidFill>
                  <a:srgbClr val="FFFFFF"/>
                </a:solidFill>
                <a:latin typeface="Bobby Jones"/>
                <a:ea typeface="Bobby Jones"/>
                <a:cs typeface="Bobby Jones"/>
              </a:rPr>
              <a:t>SpeakEZ AI Model Integration</a:t>
            </a:r>
            <a:endParaRPr lang="en-US" sz="8000">
              <a:solidFill>
                <a:srgbClr val="000000"/>
              </a:solidFill>
              <a:latin typeface="Bobby Jones"/>
              <a:ea typeface="Bobby Jones"/>
              <a:cs typeface="Bobby Jones"/>
            </a:endParaRPr>
          </a:p>
          <a:p>
            <a:pPr algn="ctr">
              <a:lnSpc>
                <a:spcPts val="12140"/>
              </a:lnSpc>
            </a:pPr>
            <a:endParaRPr lang="en-US" sz="8000">
              <a:solidFill>
                <a:srgbClr val="FFFFFF"/>
              </a:solidFill>
              <a:latin typeface="Bobby Jones"/>
              <a:ea typeface="Bobby Jones"/>
              <a:cs typeface="Bobby Jones"/>
            </a:endParaRP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3F49CFAC-C395-8F11-97F7-A5960375ADC0}"/>
              </a:ext>
            </a:extLst>
          </p:cNvPr>
          <p:cNvPicPr>
            <a:picLocks noChangeAspect="1"/>
          </p:cNvPicPr>
          <p:nvPr/>
        </p:nvPicPr>
        <p:blipFill>
          <a:blip r:embed="rId5"/>
          <a:stretch>
            <a:fillRect/>
          </a:stretch>
        </p:blipFill>
        <p:spPr>
          <a:xfrm>
            <a:off x="1037886" y="2575322"/>
            <a:ext cx="7662041" cy="6172200"/>
          </a:xfrm>
          <a:prstGeom prst="rect">
            <a:avLst/>
          </a:prstGeom>
        </p:spPr>
      </p:pic>
      <p:pic>
        <p:nvPicPr>
          <p:cNvPr id="8" name="Picture 7">
            <a:extLst>
              <a:ext uri="{FF2B5EF4-FFF2-40B4-BE49-F238E27FC236}">
                <a16:creationId xmlns:a16="http://schemas.microsoft.com/office/drawing/2014/main" id="{1094C9BE-613C-BF89-B054-C547212CA21D}"/>
              </a:ext>
            </a:extLst>
          </p:cNvPr>
          <p:cNvPicPr>
            <a:picLocks noChangeAspect="1"/>
          </p:cNvPicPr>
          <p:nvPr/>
        </p:nvPicPr>
        <p:blipFill>
          <a:blip r:embed="rId6"/>
          <a:stretch>
            <a:fillRect/>
          </a:stretch>
        </p:blipFill>
        <p:spPr>
          <a:xfrm>
            <a:off x="9672249" y="2575322"/>
            <a:ext cx="7501849" cy="6172200"/>
          </a:xfrm>
          <a:prstGeom prst="rect">
            <a:avLst/>
          </a:prstGeom>
        </p:spPr>
      </p:pic>
      <p:pic>
        <p:nvPicPr>
          <p:cNvPr id="6" name="Graphic 5" descr="Pin with solid fill">
            <a:extLst>
              <a:ext uri="{FF2B5EF4-FFF2-40B4-BE49-F238E27FC236}">
                <a16:creationId xmlns:a16="http://schemas.microsoft.com/office/drawing/2014/main" id="{A9636E04-50A2-11E8-5269-A019FD92BD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246037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DD44F116-FAFB-3375-E9F6-38A475F963C2}"/>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058011" y="374788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SpeakEZ Demo</a:t>
            </a:r>
          </a:p>
        </p:txBody>
      </p:sp>
      <p:pic>
        <p:nvPicPr>
          <p:cNvPr id="8" name="Picture 7" descr="A blue and yellow logo&#10;&#10;Description automatically generated">
            <a:extLst>
              <a:ext uri="{FF2B5EF4-FFF2-40B4-BE49-F238E27FC236}">
                <a16:creationId xmlns:a16="http://schemas.microsoft.com/office/drawing/2014/main" id="{97514187-0EC5-EB1C-5C7B-E262AD39A71E}"/>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0B48B3CF-731C-1095-7E80-D8CF8D86F0E2}"/>
              </a:ext>
            </a:extLst>
          </p:cNvPr>
          <p:cNvSpPr txBox="1"/>
          <p:nvPr/>
        </p:nvSpPr>
        <p:spPr>
          <a:xfrm>
            <a:off x="9344780" y="5136100"/>
            <a:ext cx="35751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hlinkClick r:id="rId5">
                  <a:extLst>
                    <a:ext uri="{A12FA001-AC4F-418D-AE19-62706E023703}">
                      <ahyp:hlinkClr xmlns:ahyp="http://schemas.microsoft.com/office/drawing/2018/hyperlinkcolor" val="tx"/>
                    </a:ext>
                  </a:extLst>
                </a:hlinkClick>
              </a:rPr>
              <a:t>Sprint 1 Demo Link</a:t>
            </a:r>
            <a:endParaRPr lang="en-US" sz="2800">
              <a:solidFill>
                <a:schemeClr val="bg1"/>
              </a:solidFill>
              <a:cs typeface="Calibri"/>
              <a:hlinkClick r:id="rId5">
                <a:extLst>
                  <a:ext uri="{A12FA001-AC4F-418D-AE19-62706E023703}">
                    <ahyp:hlinkClr xmlns:ahyp="http://schemas.microsoft.com/office/drawing/2018/hyperlinkcolor" val="tx"/>
                  </a:ext>
                </a:extLst>
              </a:hlinkClick>
            </a:endParaRPr>
          </a:p>
        </p:txBody>
      </p:sp>
      <p:sp>
        <p:nvSpPr>
          <p:cNvPr id="5" name="TextBox 4">
            <a:extLst>
              <a:ext uri="{FF2B5EF4-FFF2-40B4-BE49-F238E27FC236}">
                <a16:creationId xmlns:a16="http://schemas.microsoft.com/office/drawing/2014/main" id="{29C5018A-EA7A-38D3-2B2B-49D5DD613AE2}"/>
              </a:ext>
            </a:extLst>
          </p:cNvPr>
          <p:cNvSpPr txBox="1"/>
          <p:nvPr/>
        </p:nvSpPr>
        <p:spPr>
          <a:xfrm>
            <a:off x="9348496" y="5659168"/>
            <a:ext cx="36310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ea typeface="+mn-lt"/>
                <a:cs typeface="+mn-lt"/>
                <a:hlinkClick r:id="rId6">
                  <a:extLst>
                    <a:ext uri="{A12FA001-AC4F-418D-AE19-62706E023703}">
                      <ahyp:hlinkClr xmlns:ahyp="http://schemas.microsoft.com/office/drawing/2018/hyperlinkcolor" val="tx"/>
                    </a:ext>
                  </a:extLst>
                </a:hlinkClick>
              </a:rPr>
              <a:t>Sprint 2 Demo Link</a:t>
            </a:r>
            <a:endParaRPr lang="en-US" sz="2800">
              <a:solidFill>
                <a:schemeClr val="bg1"/>
              </a:solidFill>
              <a:cs typeface="Calibri"/>
            </a:endParaRPr>
          </a:p>
        </p:txBody>
      </p:sp>
      <p:sp>
        <p:nvSpPr>
          <p:cNvPr id="6" name="TextBox 5">
            <a:extLst>
              <a:ext uri="{FF2B5EF4-FFF2-40B4-BE49-F238E27FC236}">
                <a16:creationId xmlns:a16="http://schemas.microsoft.com/office/drawing/2014/main" id="{2C6AAC77-431F-A151-2E39-0586B852F903}"/>
              </a:ext>
            </a:extLst>
          </p:cNvPr>
          <p:cNvSpPr txBox="1"/>
          <p:nvPr/>
        </p:nvSpPr>
        <p:spPr>
          <a:xfrm>
            <a:off x="9348501" y="6209529"/>
            <a:ext cx="3577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ea typeface="Calibri"/>
                <a:cs typeface="Calibri"/>
                <a:hlinkClick r:id="rId6">
                  <a:extLst>
                    <a:ext uri="{A12FA001-AC4F-418D-AE19-62706E023703}">
                      <ahyp:hlinkClr xmlns:ahyp="http://schemas.microsoft.com/office/drawing/2018/hyperlinkcolor" val="tx"/>
                    </a:ext>
                  </a:extLst>
                </a:hlinkClick>
              </a:rPr>
              <a:t>Sprint 3 Demo Link</a:t>
            </a:r>
            <a:endParaRPr lang="en-US"/>
          </a:p>
        </p:txBody>
      </p:sp>
    </p:spTree>
    <p:extLst>
      <p:ext uri="{BB962C8B-B14F-4D97-AF65-F5344CB8AC3E}">
        <p14:creationId xmlns:p14="http://schemas.microsoft.com/office/powerpoint/2010/main" val="462418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DD44F116-FAFB-3375-E9F6-38A475F963C2}"/>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3085998" y="2681642"/>
            <a:ext cx="12116002" cy="1548309"/>
          </a:xfrm>
          <a:prstGeom prst="rect">
            <a:avLst/>
          </a:prstGeom>
        </p:spPr>
        <p:txBody>
          <a:bodyPr wrap="square" lIns="0" tIns="0" rIns="0" bIns="0" rtlCol="0" anchor="t">
            <a:spAutoFit/>
          </a:bodyPr>
          <a:lstStyle/>
          <a:p>
            <a:pPr algn="ctr">
              <a:lnSpc>
                <a:spcPts val="6388"/>
              </a:lnSpc>
            </a:pPr>
            <a:r>
              <a:rPr lang="en-US" sz="4550">
                <a:solidFill>
                  <a:schemeClr val="bg1"/>
                </a:solidFill>
                <a:latin typeface="Jua"/>
                <a:ea typeface="Jua"/>
                <a:cs typeface="Jua"/>
                <a:sym typeface="Jua"/>
                <a:hlinkClick r:id="rId4">
                  <a:extLst>
                    <a:ext uri="{A12FA001-AC4F-418D-AE19-62706E023703}">
                      <ahyp:hlinkClr xmlns:ahyp="http://schemas.microsoft.com/office/drawing/2018/hyperlinkcolor" val="tx"/>
                    </a:ext>
                  </a:extLst>
                </a:hlinkClick>
              </a:rPr>
              <a:t>https://github.com/htmw/2024F-Bytes/wiki</a:t>
            </a:r>
            <a:endParaRPr lang="en-US">
              <a:solidFill>
                <a:schemeClr val="bg1"/>
              </a:solidFill>
            </a:endParaRPr>
          </a:p>
          <a:p>
            <a:pPr algn="ctr">
              <a:lnSpc>
                <a:spcPts val="6388"/>
              </a:lnSpc>
            </a:pPr>
            <a:endParaRPr lang="en-US" sz="4550">
              <a:solidFill>
                <a:srgbClr val="FFFFFF"/>
              </a:solidFill>
              <a:latin typeface="Jua"/>
              <a:ea typeface="Jua"/>
              <a:cs typeface="Jua"/>
            </a:endParaRPr>
          </a:p>
        </p:txBody>
      </p:sp>
      <p:sp>
        <p:nvSpPr>
          <p:cNvPr id="3" name="TextBox 3"/>
          <p:cNvSpPr txBox="1"/>
          <p:nvPr/>
        </p:nvSpPr>
        <p:spPr>
          <a:xfrm>
            <a:off x="2072665" y="1025306"/>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WIKIPAGE LINK</a:t>
            </a:r>
          </a:p>
        </p:txBody>
      </p:sp>
      <p:pic>
        <p:nvPicPr>
          <p:cNvPr id="8" name="Picture 7" descr="A blue and yellow logo&#10;&#10;Description automatically generated">
            <a:extLst>
              <a:ext uri="{FF2B5EF4-FFF2-40B4-BE49-F238E27FC236}">
                <a16:creationId xmlns:a16="http://schemas.microsoft.com/office/drawing/2014/main" id="{97514187-0EC5-EB1C-5C7B-E262AD39A71E}"/>
              </a:ext>
            </a:extLst>
          </p:cNvPr>
          <p:cNvPicPr>
            <a:picLocks noChangeAspect="1"/>
          </p:cNvPicPr>
          <p:nvPr/>
        </p:nvPicPr>
        <p:blipFill>
          <a:blip r:embed="rId5"/>
          <a:stretch>
            <a:fillRect/>
          </a:stretch>
        </p:blipFill>
        <p:spPr>
          <a:xfrm>
            <a:off x="-652" y="326"/>
            <a:ext cx="1085821" cy="1027369"/>
          </a:xfrm>
          <a:prstGeom prst="rect">
            <a:avLst/>
          </a:prstGeom>
        </p:spPr>
      </p:pic>
      <p:pic>
        <p:nvPicPr>
          <p:cNvPr id="6" name="Graphic 5" descr="Pin with solid fill">
            <a:extLst>
              <a:ext uri="{FF2B5EF4-FFF2-40B4-BE49-F238E27FC236}">
                <a16:creationId xmlns:a16="http://schemas.microsoft.com/office/drawing/2014/main" id="{1AEDB5C0-7052-CC31-F289-CFB3F8F551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9C30CB6-D447-8DF2-506E-C40B4102D6AF}"/>
              </a:ext>
            </a:extLst>
          </p:cNvPr>
          <p:cNvPicPr>
            <a:picLocks noChangeAspect="1"/>
          </p:cNvPicPr>
          <p:nvPr/>
        </p:nvPicPr>
        <p:blipFill>
          <a:blip r:embed="rId8"/>
          <a:stretch>
            <a:fillRect/>
          </a:stretch>
        </p:blipFill>
        <p:spPr>
          <a:xfrm>
            <a:off x="3395662" y="3519522"/>
            <a:ext cx="11496675" cy="58293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294878" y="4141026"/>
            <a:ext cx="9957625" cy="1718419"/>
          </a:xfrm>
          <a:prstGeom prst="rect">
            <a:avLst/>
          </a:prstGeom>
        </p:spPr>
        <p:txBody>
          <a:bodyPr wrap="square" lIns="0" tIns="0" rIns="0" bIns="0" rtlCol="0" anchor="t">
            <a:spAutoFit/>
          </a:bodyPr>
          <a:lstStyle/>
          <a:p>
            <a:pPr algn="ctr">
              <a:lnSpc>
                <a:spcPts val="13435"/>
              </a:lnSpc>
            </a:pPr>
            <a:r>
              <a:rPr lang="en-US" sz="13302">
                <a:solidFill>
                  <a:srgbClr val="FFFFFF"/>
                </a:solidFill>
                <a:latin typeface="Bobby Jones"/>
                <a:ea typeface="Bobby Jones"/>
                <a:cs typeface="Bobby Jones"/>
                <a:sym typeface="Bobby Jones"/>
              </a:rPr>
              <a:t>THANK YOU!</a:t>
            </a:r>
          </a:p>
        </p:txBody>
      </p:sp>
      <p:pic>
        <p:nvPicPr>
          <p:cNvPr id="4" name="Picture 3" descr="A cartoon of a hand on a globe&#10;&#10;Description automatically generated">
            <a:extLst>
              <a:ext uri="{FF2B5EF4-FFF2-40B4-BE49-F238E27FC236}">
                <a16:creationId xmlns:a16="http://schemas.microsoft.com/office/drawing/2014/main" id="{9F942E80-7F7A-E677-1035-53F374A1D108}"/>
              </a:ext>
            </a:extLst>
          </p:cNvPr>
          <p:cNvPicPr>
            <a:picLocks noChangeAspect="1"/>
          </p:cNvPicPr>
          <p:nvPr/>
        </p:nvPicPr>
        <p:blipFill>
          <a:blip r:embed="rId2">
            <a:extLst>
              <a:ext uri="{28A0092B-C50C-407E-A947-70E740481C1C}">
                <a14:useLocalDpi xmlns:a14="http://schemas.microsoft.com/office/drawing/2010/main" val="0"/>
              </a:ext>
            </a:extLst>
          </a:blip>
          <a:srcRect l="58333"/>
          <a:stretch/>
        </p:blipFill>
        <p:spPr>
          <a:xfrm>
            <a:off x="11744678" y="1485900"/>
            <a:ext cx="6505222" cy="8782050"/>
          </a:xfrm>
          <a:prstGeom prst="rect">
            <a:avLst/>
          </a:prstGeom>
        </p:spPr>
      </p:pic>
      <p:sp>
        <p:nvSpPr>
          <p:cNvPr id="3" name="TextBox 3"/>
          <p:cNvSpPr txBox="1"/>
          <p:nvPr/>
        </p:nvSpPr>
        <p:spPr>
          <a:xfrm>
            <a:off x="1889864" y="5871147"/>
            <a:ext cx="11707337" cy="892810"/>
          </a:xfrm>
          <a:prstGeom prst="rect">
            <a:avLst/>
          </a:prstGeom>
        </p:spPr>
        <p:txBody>
          <a:bodyPr lIns="0" tIns="0" rIns="0" bIns="0" rtlCol="0" anchor="t">
            <a:spAutoFit/>
          </a:bodyPr>
          <a:lstStyle/>
          <a:p>
            <a:pPr marL="993138" lvl="1" indent="-496569" algn="l">
              <a:lnSpc>
                <a:spcPts val="6439"/>
              </a:lnSpc>
              <a:buFont typeface="Arial"/>
              <a:buChar char="•"/>
            </a:pPr>
            <a:r>
              <a:rPr lang="en-US" sz="4599">
                <a:solidFill>
                  <a:srgbClr val="FFFFFF"/>
                </a:solidFill>
                <a:latin typeface="Jua"/>
                <a:ea typeface="Jua"/>
                <a:cs typeface="Jua"/>
                <a:sym typeface="Jua"/>
              </a:rPr>
              <a:t>Do you have any questions?</a:t>
            </a:r>
          </a:p>
        </p:txBody>
      </p:sp>
      <p:pic>
        <p:nvPicPr>
          <p:cNvPr id="7" name="Picture 6" descr="A blue and yellow logo&#10;&#10;Description automatically generated">
            <a:extLst>
              <a:ext uri="{FF2B5EF4-FFF2-40B4-BE49-F238E27FC236}">
                <a16:creationId xmlns:a16="http://schemas.microsoft.com/office/drawing/2014/main" id="{B8B06FCC-53F5-F3D2-25FA-392CDAD4D360}"/>
              </a:ext>
            </a:extLst>
          </p:cNvPr>
          <p:cNvPicPr>
            <a:picLocks noChangeAspect="1"/>
          </p:cNvPicPr>
          <p:nvPr/>
        </p:nvPicPr>
        <p:blipFill>
          <a:blip r:embed="rId3"/>
          <a:stretch>
            <a:fillRect/>
          </a:stretch>
        </p:blipFill>
        <p:spPr>
          <a:xfrm>
            <a:off x="-652" y="326"/>
            <a:ext cx="1085821" cy="1027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324100"/>
            <a:ext cx="15540827" cy="6790476"/>
          </a:xfrm>
          <a:prstGeom prst="rect">
            <a:avLst/>
          </a:prstGeom>
        </p:spPr>
        <p:txBody>
          <a:bodyPr lIns="0" tIns="0" rIns="0" bIns="0" rtlCol="0" anchor="t">
            <a:spAutoFit/>
          </a:bodyPr>
          <a:lstStyle/>
          <a:p>
            <a:pPr algn="l">
              <a:lnSpc>
                <a:spcPts val="5903"/>
              </a:lnSpc>
            </a:pPr>
            <a:r>
              <a:rPr lang="en-US" sz="4216">
                <a:solidFill>
                  <a:srgbClr val="FFFFFF"/>
                </a:solidFill>
                <a:latin typeface="Jua"/>
                <a:ea typeface="Jua"/>
                <a:cs typeface="Jua"/>
                <a:sym typeface="Jua"/>
              </a:rPr>
              <a:t>Communication:</a:t>
            </a:r>
          </a:p>
          <a:p>
            <a:pPr marL="561341" lvl="1" indent="-280670" algn="l">
              <a:lnSpc>
                <a:spcPts val="3640"/>
              </a:lnSpc>
              <a:buFont typeface="Arial"/>
              <a:buChar char="•"/>
            </a:pPr>
            <a:r>
              <a:rPr lang="en-US" sz="2600">
                <a:solidFill>
                  <a:srgbClr val="FFFFFF"/>
                </a:solidFill>
                <a:latin typeface="Jua"/>
                <a:ea typeface="Jua"/>
                <a:cs typeface="Jua"/>
                <a:sym typeface="Jua"/>
              </a:rPr>
              <a:t>The team will communicate with each other through Zoom and WhatsApp.</a:t>
            </a:r>
          </a:p>
          <a:p>
            <a:pPr marL="561341" lvl="1" indent="-280670" algn="l">
              <a:lnSpc>
                <a:spcPts val="3640"/>
              </a:lnSpc>
              <a:buFont typeface="Arial"/>
              <a:buChar char="•"/>
            </a:pPr>
            <a:r>
              <a:rPr lang="en-US" sz="2600">
                <a:solidFill>
                  <a:srgbClr val="FFFFFF"/>
                </a:solidFill>
                <a:latin typeface="Jua"/>
                <a:ea typeface="Jua"/>
                <a:cs typeface="Jua"/>
                <a:sym typeface="Jua"/>
              </a:rPr>
              <a:t>Google Docs will be utilized for collaborative document editing, sharing resources, and taking notes during team discussions.</a:t>
            </a:r>
          </a:p>
          <a:p>
            <a:pPr marL="561341" lvl="1" indent="-280670" algn="l">
              <a:lnSpc>
                <a:spcPts val="3640"/>
              </a:lnSpc>
              <a:buFont typeface="Arial"/>
              <a:buChar char="•"/>
            </a:pPr>
            <a:r>
              <a:rPr lang="en-US" sz="2600">
                <a:solidFill>
                  <a:srgbClr val="FFFFFF"/>
                </a:solidFill>
                <a:latin typeface="Jua"/>
                <a:ea typeface="Jua"/>
                <a:cs typeface="Jua"/>
                <a:sym typeface="Jua"/>
              </a:rPr>
              <a:t>Team members should alert the team in advance if they are unable to join a Zoom meeting.</a:t>
            </a:r>
          </a:p>
          <a:p>
            <a:pPr marL="561341" lvl="1" indent="-280670" algn="l">
              <a:lnSpc>
                <a:spcPts val="3640"/>
              </a:lnSpc>
              <a:buFont typeface="Arial"/>
              <a:buChar char="•"/>
            </a:pPr>
            <a:r>
              <a:rPr lang="en-US" sz="2600">
                <a:solidFill>
                  <a:srgbClr val="FFFFFF"/>
                </a:solidFill>
                <a:latin typeface="Jua"/>
                <a:ea typeface="Jua"/>
                <a:cs typeface="Jua"/>
                <a:sym typeface="Jua"/>
              </a:rPr>
              <a:t>Team members are expected to provide regular updates on task progress and promptly communicate any obstacles or delays to the group.</a:t>
            </a:r>
          </a:p>
          <a:p>
            <a:pPr marL="561341" lvl="1" indent="-280670" algn="l">
              <a:lnSpc>
                <a:spcPts val="3640"/>
              </a:lnSpc>
              <a:buFont typeface="Arial"/>
              <a:buChar char="•"/>
            </a:pPr>
            <a:r>
              <a:rPr lang="en-US" sz="2600">
                <a:solidFill>
                  <a:srgbClr val="FFFFFF"/>
                </a:solidFill>
                <a:latin typeface="Jua"/>
                <a:ea typeface="Jua"/>
                <a:cs typeface="Jua"/>
                <a:sym typeface="Jua"/>
              </a:rPr>
              <a:t>Team members are encouraged to actively participate in discussions, providing feedback and support as needed.</a:t>
            </a:r>
          </a:p>
          <a:p>
            <a:pPr marL="561341" lvl="1" indent="-280670" algn="l">
              <a:lnSpc>
                <a:spcPts val="3640"/>
              </a:lnSpc>
              <a:buFont typeface="Arial"/>
              <a:buChar char="•"/>
            </a:pPr>
            <a:r>
              <a:rPr lang="en-US" sz="2600">
                <a:solidFill>
                  <a:srgbClr val="FFFFFF"/>
                </a:solidFill>
                <a:latin typeface="Jua"/>
                <a:ea typeface="Jua"/>
                <a:cs typeface="Jua"/>
                <a:sym typeface="Jua"/>
              </a:rPr>
              <a:t>During all discussions, team members should listen carefully, speak clearly, and stay on topic to avoid confusion</a:t>
            </a:r>
          </a:p>
          <a:p>
            <a:pPr marL="561341" lvl="1" indent="-280670" algn="l">
              <a:lnSpc>
                <a:spcPts val="3640"/>
              </a:lnSpc>
              <a:buFont typeface="Arial"/>
              <a:buChar char="•"/>
            </a:pPr>
            <a:r>
              <a:rPr lang="en-US" sz="2600">
                <a:solidFill>
                  <a:srgbClr val="FFFFFF"/>
                </a:solidFill>
                <a:latin typeface="Jua"/>
                <a:ea typeface="Jua"/>
                <a:cs typeface="Jua"/>
                <a:sym typeface="Jua"/>
              </a:rPr>
              <a:t>Each team member should complete all assigned work before the deadline. If they are struggling with a task, they should contact the team as soon as possible to resolve the issue. Failure to complete work before the deadline can negatively affect the team’s project timeline.</a:t>
            </a: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23082E77-6A65-034F-0F47-95ED164099B7}"/>
              </a:ext>
            </a:extLst>
          </p:cNvPr>
          <p:cNvPicPr>
            <a:picLocks noChangeAspect="1"/>
          </p:cNvPicPr>
          <p:nvPr/>
        </p:nvPicPr>
        <p:blipFill>
          <a:blip r:embed="rId2"/>
          <a:stretch>
            <a:fillRect/>
          </a:stretch>
        </p:blipFill>
        <p:spPr>
          <a:xfrm>
            <a:off x="-652" y="326"/>
            <a:ext cx="1085821" cy="1027369"/>
          </a:xfrm>
          <a:prstGeom prst="rect">
            <a:avLst/>
          </a:prstGeom>
        </p:spPr>
      </p:pic>
      <p:pic>
        <p:nvPicPr>
          <p:cNvPr id="5" name="Graphic 4" descr="Pin with solid fill">
            <a:extLst>
              <a:ext uri="{FF2B5EF4-FFF2-40B4-BE49-F238E27FC236}">
                <a16:creationId xmlns:a16="http://schemas.microsoft.com/office/drawing/2014/main" id="{56B894EA-B509-39B5-64A0-109EB5CF9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722998"/>
            <a:ext cx="14734620" cy="4758013"/>
          </a:xfrm>
          <a:prstGeom prst="rect">
            <a:avLst/>
          </a:prstGeom>
        </p:spPr>
        <p:txBody>
          <a:bodyPr lIns="0" tIns="0" rIns="0" bIns="0" rtlCol="0" anchor="t">
            <a:spAutoFit/>
          </a:bodyPr>
          <a:lstStyle/>
          <a:p>
            <a:pPr algn="l">
              <a:lnSpc>
                <a:spcPts val="5597"/>
              </a:lnSpc>
            </a:pPr>
            <a:r>
              <a:rPr lang="en-US" sz="3998">
                <a:solidFill>
                  <a:srgbClr val="FFFFFF"/>
                </a:solidFill>
                <a:latin typeface="Jua"/>
                <a:ea typeface="Jua"/>
                <a:cs typeface="Jua"/>
                <a:sym typeface="Jua"/>
              </a:rPr>
              <a:t>Work Division &amp; Participation:</a:t>
            </a:r>
          </a:p>
          <a:p>
            <a:pPr marL="692879" lvl="1" indent="-346439" algn="l">
              <a:lnSpc>
                <a:spcPts val="4492"/>
              </a:lnSpc>
              <a:buFont typeface="Arial"/>
              <a:buChar char="•"/>
            </a:pPr>
            <a:r>
              <a:rPr lang="en-US" sz="3209">
                <a:solidFill>
                  <a:srgbClr val="FFFFFF"/>
                </a:solidFill>
                <a:latin typeface="Jua"/>
                <a:ea typeface="Jua"/>
                <a:cs typeface="Jua"/>
                <a:sym typeface="Jua"/>
              </a:rPr>
              <a:t>Jira, and GitHub will be used to track and divide all tasks.</a:t>
            </a:r>
          </a:p>
          <a:p>
            <a:pPr marL="692879" lvl="1" indent="-346439" algn="l">
              <a:lnSpc>
                <a:spcPts val="4492"/>
              </a:lnSpc>
              <a:buFont typeface="Arial"/>
              <a:buChar char="•"/>
            </a:pPr>
            <a:r>
              <a:rPr lang="en-US" sz="3209">
                <a:solidFill>
                  <a:srgbClr val="FFFFFF"/>
                </a:solidFill>
                <a:latin typeface="Jua"/>
                <a:ea typeface="Jua"/>
                <a:cs typeface="Jua"/>
                <a:sym typeface="Jua"/>
              </a:rPr>
              <a:t>The entire project should be divided into equal parts, and all team members should be given equal responsibility.</a:t>
            </a:r>
          </a:p>
          <a:p>
            <a:pPr marL="692879" lvl="1" indent="-346439" algn="l">
              <a:lnSpc>
                <a:spcPts val="4492"/>
              </a:lnSpc>
              <a:buFont typeface="Arial"/>
              <a:buChar char="•"/>
            </a:pPr>
            <a:r>
              <a:rPr lang="en-US" sz="3209">
                <a:solidFill>
                  <a:srgbClr val="FFFFFF"/>
                </a:solidFill>
                <a:latin typeface="Jua"/>
                <a:ea typeface="Jua"/>
                <a:cs typeface="Jua"/>
                <a:sym typeface="Jua"/>
              </a:rPr>
              <a:t>If a team member is not participating to the level the other members are, the team leader is permitted to assign necessary tasks to that member.</a:t>
            </a:r>
          </a:p>
          <a:p>
            <a:pPr marL="692879" lvl="1" indent="-346439" algn="l">
              <a:lnSpc>
                <a:spcPts val="4492"/>
              </a:lnSpc>
              <a:buFont typeface="Arial"/>
              <a:buChar char="•"/>
            </a:pPr>
            <a:r>
              <a:rPr lang="en-US" sz="3209">
                <a:solidFill>
                  <a:srgbClr val="FFFFFF"/>
                </a:solidFill>
                <a:latin typeface="Jua"/>
                <a:ea typeface="Jua"/>
                <a:cs typeface="Jua"/>
                <a:sym typeface="Jua"/>
              </a:rPr>
              <a:t>Each team member is responsible for their assigned tasks and their contribution to the overall success of the project.</a:t>
            </a: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1C5F4869-DCBD-64F7-456B-78789F5FC880}"/>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486C2B3F-4BF9-6F97-15A8-6C6904283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FD357FDDB74340A5F18344854BE752" ma:contentTypeVersion="8" ma:contentTypeDescription="Create a new document." ma:contentTypeScope="" ma:versionID="be434962b33174f3dca0811ea47db4a9">
  <xsd:schema xmlns:xsd="http://www.w3.org/2001/XMLSchema" xmlns:xs="http://www.w3.org/2001/XMLSchema" xmlns:p="http://schemas.microsoft.com/office/2006/metadata/properties" xmlns:ns3="b8cd2872-8b17-4b94-843d-2e11cfe5490e" xmlns:ns4="0b2d1507-0452-4086-8880-88c5093fc087" targetNamespace="http://schemas.microsoft.com/office/2006/metadata/properties" ma:root="true" ma:fieldsID="47446545aa4d34fe601707c641514345" ns3:_="" ns4:_="">
    <xsd:import namespace="b8cd2872-8b17-4b94-843d-2e11cfe5490e"/>
    <xsd:import namespace="0b2d1507-0452-4086-8880-88c5093fc08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cd2872-8b17-4b94-843d-2e11cfe54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2d1507-0452-4086-8880-88c5093fc08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2FF945-442B-43DD-BCE2-4B6D756B36D5}">
  <ds:schemaRefs>
    <ds:schemaRef ds:uri="0b2d1507-0452-4086-8880-88c5093fc087"/>
    <ds:schemaRef ds:uri="b8cd2872-8b17-4b94-843d-2e11cfe549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DA82397-0714-4414-A193-3998F5D1664C}">
  <ds:schemaRefs>
    <ds:schemaRef ds:uri="http://schemas.microsoft.com/sharepoint/v3/contenttype/forms"/>
  </ds:schemaRefs>
</ds:datastoreItem>
</file>

<file path=customXml/itemProps3.xml><?xml version="1.0" encoding="utf-8"?>
<ds:datastoreItem xmlns:ds="http://schemas.openxmlformats.org/officeDocument/2006/customXml" ds:itemID="{C927E126-967E-4640-A24A-FE224CBCAE64}">
  <ds:schemaRefs>
    <ds:schemaRef ds:uri="0b2d1507-0452-4086-8880-88c5093fc087"/>
    <ds:schemaRef ds:uri="b8cd2872-8b17-4b94-843d-2e11cfe549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77</Slides>
  <Notes>0</Notes>
  <HiddenSlides>0</HiddenSlide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dc:title>
  <dc:creator>Kaali Lovell</dc:creator>
  <cp:revision>4</cp:revision>
  <dcterms:created xsi:type="dcterms:W3CDTF">2006-08-16T00:00:00Z</dcterms:created>
  <dcterms:modified xsi:type="dcterms:W3CDTF">2024-12-14T22:01:53Z</dcterms:modified>
  <dc:identifier>DAGRdMX2Rzg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0x0101000AFD357FDDB74340A5F18344854BE752</vt:lpwstr>
  </property>
</Properties>
</file>